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24"/>
  </p:notesMasterIdLst>
  <p:handoutMasterIdLst>
    <p:handoutMasterId r:id="rId25"/>
  </p:handoutMasterIdLst>
  <p:sldIdLst>
    <p:sldId id="827" r:id="rId2"/>
    <p:sldId id="833" r:id="rId3"/>
    <p:sldId id="837" r:id="rId4"/>
    <p:sldId id="834" r:id="rId5"/>
    <p:sldId id="839" r:id="rId6"/>
    <p:sldId id="848" r:id="rId7"/>
    <p:sldId id="829" r:id="rId8"/>
    <p:sldId id="856" r:id="rId9"/>
    <p:sldId id="862" r:id="rId10"/>
    <p:sldId id="863" r:id="rId11"/>
    <p:sldId id="864" r:id="rId12"/>
    <p:sldId id="860" r:id="rId13"/>
    <p:sldId id="849" r:id="rId14"/>
    <p:sldId id="865" r:id="rId15"/>
    <p:sldId id="866" r:id="rId16"/>
    <p:sldId id="867" r:id="rId17"/>
    <p:sldId id="854" r:id="rId18"/>
    <p:sldId id="847" r:id="rId19"/>
    <p:sldId id="843" r:id="rId20"/>
    <p:sldId id="846" r:id="rId21"/>
    <p:sldId id="845" r:id="rId22"/>
    <p:sldId id="861"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BB"/>
    <a:srgbClr val="C1FFF1"/>
    <a:srgbClr val="76FFFF"/>
    <a:srgbClr val="15C9D9"/>
    <a:srgbClr val="1BBECC"/>
    <a:srgbClr val="02ADBA"/>
    <a:srgbClr val="440079"/>
    <a:srgbClr val="1E093C"/>
    <a:srgbClr val="17093B"/>
    <a:srgbClr val="4C5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12" autoAdjust="0"/>
    <p:restoredTop sz="84786" autoAdjust="0"/>
  </p:normalViewPr>
  <p:slideViewPr>
    <p:cSldViewPr snapToObjects="1">
      <p:cViewPr varScale="1">
        <p:scale>
          <a:sx n="95" d="100"/>
          <a:sy n="95" d="100"/>
        </p:scale>
        <p:origin x="93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464711-9C73-8241-AFB0-128EB3AE6A12}" type="datetimeFigureOut">
              <a:rPr lang="en-US" smtClean="0"/>
              <a:pPr/>
              <a:t>8/25/21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78FE5D-CECA-1345-9277-F1DD4F0CE240}" type="slidenum">
              <a:rPr lang="en-US" smtClean="0"/>
              <a:pPr/>
              <a:t>‹#›</a:t>
            </a:fld>
            <a:endParaRPr lang="en-US"/>
          </a:p>
        </p:txBody>
      </p:sp>
    </p:spTree>
    <p:extLst>
      <p:ext uri="{BB962C8B-B14F-4D97-AF65-F5344CB8AC3E}">
        <p14:creationId xmlns:p14="http://schemas.microsoft.com/office/powerpoint/2010/main" val="3629143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421C01-ED30-CC41-8E5D-CA0F5115E72D}" type="datetimeFigureOut">
              <a:rPr lang="en-US" smtClean="0"/>
              <a:pPr/>
              <a:t>8/25/21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A7D5F5-1991-BC4D-A4B8-5C402A6EABF3}" type="slidenum">
              <a:rPr lang="en-US" smtClean="0"/>
              <a:pPr/>
              <a:t>‹#›</a:t>
            </a:fld>
            <a:endParaRPr lang="en-US"/>
          </a:p>
        </p:txBody>
      </p:sp>
    </p:spTree>
    <p:extLst>
      <p:ext uri="{BB962C8B-B14F-4D97-AF65-F5344CB8AC3E}">
        <p14:creationId xmlns:p14="http://schemas.microsoft.com/office/powerpoint/2010/main" val="17925712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p:txBody>
      </p:sp>
      <p:sp>
        <p:nvSpPr>
          <p:cNvPr id="4" name="Slide Number Placeholder 3"/>
          <p:cNvSpPr>
            <a:spLocks noGrp="1"/>
          </p:cNvSpPr>
          <p:nvPr>
            <p:ph type="sldNum" sz="quarter" idx="5"/>
          </p:nvPr>
        </p:nvSpPr>
        <p:spPr/>
        <p:txBody>
          <a:bodyPr/>
          <a:lstStyle/>
          <a:p>
            <a:fld id="{5CA7D5F5-1991-BC4D-A4B8-5C402A6EABF3}" type="slidenum">
              <a:rPr lang="en-US" smtClean="0"/>
              <a:pPr/>
              <a:t>1</a:t>
            </a:fld>
            <a:endParaRPr lang="en-US"/>
          </a:p>
        </p:txBody>
      </p:sp>
    </p:spTree>
    <p:extLst>
      <p:ext uri="{BB962C8B-B14F-4D97-AF65-F5344CB8AC3E}">
        <p14:creationId xmlns:p14="http://schemas.microsoft.com/office/powerpoint/2010/main" val="218667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CA7D5F5-1991-BC4D-A4B8-5C402A6EABF3}" type="slidenum">
              <a:rPr lang="en-US" smtClean="0"/>
              <a:pPr/>
              <a:t>10</a:t>
            </a:fld>
            <a:endParaRPr lang="en-US"/>
          </a:p>
        </p:txBody>
      </p:sp>
    </p:spTree>
    <p:extLst>
      <p:ext uri="{BB962C8B-B14F-4D97-AF65-F5344CB8AC3E}">
        <p14:creationId xmlns:p14="http://schemas.microsoft.com/office/powerpoint/2010/main" val="1335058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CA7D5F5-1991-BC4D-A4B8-5C402A6EABF3}" type="slidenum">
              <a:rPr lang="en-US" smtClean="0"/>
              <a:pPr/>
              <a:t>11</a:t>
            </a:fld>
            <a:endParaRPr lang="en-US"/>
          </a:p>
        </p:txBody>
      </p:sp>
    </p:spTree>
    <p:extLst>
      <p:ext uri="{BB962C8B-B14F-4D97-AF65-F5344CB8AC3E}">
        <p14:creationId xmlns:p14="http://schemas.microsoft.com/office/powerpoint/2010/main" val="3321309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Interestingly, 2019 seems kind of isolated, but 2020 and 2021 are better connected. Caused by the pandemic because nobody had things going on that summer? If you’re sitting at home, may as well work on your startup.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there are only 3 years worth of data (2 summers) so can’t tell if this is a trend or an assumption</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Do better teams go through time, do better teams stay w us longer?</a:t>
            </a:r>
            <a:endParaRPr lang="en-US" sz="1100" kern="1200" dirty="0">
              <a:solidFill>
                <a:schemeClr val="tx1"/>
              </a:solidFill>
              <a:effectLst/>
              <a:latin typeface="+mn-lt"/>
              <a:ea typeface="+mn-ea"/>
              <a:cs typeface="+mn-cs"/>
            </a:endParaRPr>
          </a:p>
          <a:p>
            <a:endParaRPr lang="en-US" dirty="0"/>
          </a:p>
          <a:p>
            <a:endParaRPr lang="en-US" dirty="0"/>
          </a:p>
          <a:p>
            <a:r>
              <a:rPr lang="en-US" dirty="0" err="1"/>
              <a:t>Givee</a:t>
            </a:r>
            <a:r>
              <a:rPr lang="en-US" dirty="0"/>
              <a:t> Rebecca the names of crossover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12</a:t>
            </a:fld>
            <a:endParaRPr lang="en-US"/>
          </a:p>
        </p:txBody>
      </p:sp>
    </p:spTree>
    <p:extLst>
      <p:ext uri="{BB962C8B-B14F-4D97-AF65-F5344CB8AC3E}">
        <p14:creationId xmlns:p14="http://schemas.microsoft.com/office/powerpoint/2010/main" val="1140168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too deep into the percentages for the </a:t>
            </a:r>
            <a:r>
              <a:rPr lang="en-US" dirty="0" err="1"/>
              <a:t>subfunnel</a:t>
            </a:r>
            <a:r>
              <a:rPr lang="en-US" dirty="0"/>
              <a:t>, they’re comparable to what’s in the Teams data that I’ve already shown. I want to get deeper into the top of funnel</a:t>
            </a:r>
          </a:p>
        </p:txBody>
      </p:sp>
      <p:sp>
        <p:nvSpPr>
          <p:cNvPr id="4" name="Slide Number Placeholder 3"/>
          <p:cNvSpPr>
            <a:spLocks noGrp="1"/>
          </p:cNvSpPr>
          <p:nvPr>
            <p:ph type="sldNum" sz="quarter" idx="5"/>
          </p:nvPr>
        </p:nvSpPr>
        <p:spPr/>
        <p:txBody>
          <a:bodyPr/>
          <a:lstStyle/>
          <a:p>
            <a:fld id="{5CA7D5F5-1991-BC4D-A4B8-5C402A6EABF3}" type="slidenum">
              <a:rPr lang="en-US" smtClean="0"/>
              <a:pPr/>
              <a:t>13</a:t>
            </a:fld>
            <a:endParaRPr lang="en-US"/>
          </a:p>
        </p:txBody>
      </p:sp>
    </p:spTree>
    <p:extLst>
      <p:ext uri="{BB962C8B-B14F-4D97-AF65-F5344CB8AC3E}">
        <p14:creationId xmlns:p14="http://schemas.microsoft.com/office/powerpoint/2010/main" val="193219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14</a:t>
            </a:fld>
            <a:endParaRPr lang="en-US"/>
          </a:p>
        </p:txBody>
      </p:sp>
    </p:spTree>
    <p:extLst>
      <p:ext uri="{BB962C8B-B14F-4D97-AF65-F5344CB8AC3E}">
        <p14:creationId xmlns:p14="http://schemas.microsoft.com/office/powerpoint/2010/main" val="467460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15</a:t>
            </a:fld>
            <a:endParaRPr lang="en-US"/>
          </a:p>
        </p:txBody>
      </p:sp>
    </p:spTree>
    <p:extLst>
      <p:ext uri="{BB962C8B-B14F-4D97-AF65-F5344CB8AC3E}">
        <p14:creationId xmlns:p14="http://schemas.microsoft.com/office/powerpoint/2010/main" val="474217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16</a:t>
            </a:fld>
            <a:endParaRPr lang="en-US"/>
          </a:p>
        </p:txBody>
      </p:sp>
    </p:spTree>
    <p:extLst>
      <p:ext uri="{BB962C8B-B14F-4D97-AF65-F5344CB8AC3E}">
        <p14:creationId xmlns:p14="http://schemas.microsoft.com/office/powerpoint/2010/main" val="1807580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Pure chaos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Events have kind of triangulated into the year</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Gives you a good perspective of relative size though! Ex: Startup schools from year to year</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17</a:t>
            </a:fld>
            <a:endParaRPr lang="en-US"/>
          </a:p>
        </p:txBody>
      </p:sp>
    </p:spTree>
    <p:extLst>
      <p:ext uri="{BB962C8B-B14F-4D97-AF65-F5344CB8AC3E}">
        <p14:creationId xmlns:p14="http://schemas.microsoft.com/office/powerpoint/2010/main" val="3884189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analysis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18</a:t>
            </a:fld>
            <a:endParaRPr lang="en-US"/>
          </a:p>
        </p:txBody>
      </p:sp>
    </p:spTree>
    <p:extLst>
      <p:ext uri="{BB962C8B-B14F-4D97-AF65-F5344CB8AC3E}">
        <p14:creationId xmlns:p14="http://schemas.microsoft.com/office/powerpoint/2010/main" val="155304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19</a:t>
            </a:fld>
            <a:endParaRPr lang="en-US"/>
          </a:p>
        </p:txBody>
      </p:sp>
    </p:spTree>
    <p:extLst>
      <p:ext uri="{BB962C8B-B14F-4D97-AF65-F5344CB8AC3E}">
        <p14:creationId xmlns:p14="http://schemas.microsoft.com/office/powerpoint/2010/main" val="3498272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people actually travelling through the funnel in the way that we think they are?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draft is a data resource for everyone to use going forward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Hyperlink</a:t>
            </a:r>
          </a:p>
        </p:txBody>
      </p:sp>
      <p:sp>
        <p:nvSpPr>
          <p:cNvPr id="4" name="Slide Number Placeholder 3"/>
          <p:cNvSpPr>
            <a:spLocks noGrp="1"/>
          </p:cNvSpPr>
          <p:nvPr>
            <p:ph type="sldNum" sz="quarter" idx="5"/>
          </p:nvPr>
        </p:nvSpPr>
        <p:spPr/>
        <p:txBody>
          <a:bodyPr/>
          <a:lstStyle/>
          <a:p>
            <a:fld id="{5CA7D5F5-1991-BC4D-A4B8-5C402A6EABF3}" type="slidenum">
              <a:rPr lang="en-US" smtClean="0"/>
              <a:pPr/>
              <a:t>2</a:t>
            </a:fld>
            <a:endParaRPr lang="en-US"/>
          </a:p>
        </p:txBody>
      </p:sp>
    </p:spTree>
    <p:extLst>
      <p:ext uri="{BB962C8B-B14F-4D97-AF65-F5344CB8AC3E}">
        <p14:creationId xmlns:p14="http://schemas.microsoft.com/office/powerpoint/2010/main" val="33928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Cute anecdote for avoiding self description – someone listed themselves as “left-handed” on one of the applications for the summer programs, it’s things like that to avoid. Not only can I not analyze written text, people are just inclined to include wrong or irrelevant information.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SCHOOLS – stern, </a:t>
            </a:r>
            <a:r>
              <a:rPr lang="en-US" dirty="0" err="1"/>
              <a:t>tandon</a:t>
            </a:r>
            <a:r>
              <a:rPr lang="en-US" dirty="0"/>
              <a:t>, </a:t>
            </a:r>
            <a:r>
              <a:rPr lang="en-US" dirty="0" err="1"/>
              <a:t>cas</a:t>
            </a:r>
            <a:r>
              <a:rPr lang="en-US" dirty="0"/>
              <a:t>, </a:t>
            </a:r>
            <a:r>
              <a:rPr lang="en-US" dirty="0" err="1"/>
              <a:t>etc</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APPLICATIONS AND PARTICIPANTS, then gender</a:t>
            </a:r>
          </a:p>
          <a:p>
            <a:pPr marL="0" indent="0">
              <a:buFont typeface="Arial" panose="020B0604020202020204" pitchFamily="34" charset="0"/>
              <a:buNone/>
            </a:pPr>
            <a:r>
              <a:rPr lang="en-US" dirty="0"/>
              <a:t>Data cubes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20</a:t>
            </a:fld>
            <a:endParaRPr lang="en-US"/>
          </a:p>
        </p:txBody>
      </p:sp>
    </p:spTree>
    <p:extLst>
      <p:ext uri="{BB962C8B-B14F-4D97-AF65-F5344CB8AC3E}">
        <p14:creationId xmlns:p14="http://schemas.microsoft.com/office/powerpoint/2010/main" val="4263530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a:t>
            </a:r>
          </a:p>
        </p:txBody>
      </p:sp>
      <p:sp>
        <p:nvSpPr>
          <p:cNvPr id="4" name="Slide Number Placeholder 3"/>
          <p:cNvSpPr>
            <a:spLocks noGrp="1"/>
          </p:cNvSpPr>
          <p:nvPr>
            <p:ph type="sldNum" sz="quarter" idx="5"/>
          </p:nvPr>
        </p:nvSpPr>
        <p:spPr/>
        <p:txBody>
          <a:bodyPr/>
          <a:lstStyle/>
          <a:p>
            <a:fld id="{5CA7D5F5-1991-BC4D-A4B8-5C402A6EABF3}" type="slidenum">
              <a:rPr lang="en-US" smtClean="0"/>
              <a:pPr/>
              <a:t>21</a:t>
            </a:fld>
            <a:endParaRPr lang="en-US"/>
          </a:p>
        </p:txBody>
      </p:sp>
    </p:spTree>
    <p:extLst>
      <p:ext uri="{BB962C8B-B14F-4D97-AF65-F5344CB8AC3E}">
        <p14:creationId xmlns:p14="http://schemas.microsoft.com/office/powerpoint/2010/main" val="4212200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Adjacency lists have a minimum of 2 components, a source and a target. Between these two, an edge is made. Weights can also be included to measure the number of times an edge occurs. Duplicates are not a problem for this model because I ended up not using weights.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22</a:t>
            </a:fld>
            <a:endParaRPr lang="en-US"/>
          </a:p>
        </p:txBody>
      </p:sp>
    </p:spTree>
    <p:extLst>
      <p:ext uri="{BB962C8B-B14F-4D97-AF65-F5344CB8AC3E}">
        <p14:creationId xmlns:p14="http://schemas.microsoft.com/office/powerpoint/2010/main" val="495892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Funnel and sub-funnel structure</a:t>
            </a:r>
          </a:p>
        </p:txBody>
      </p:sp>
      <p:sp>
        <p:nvSpPr>
          <p:cNvPr id="4" name="Slide Number Placeholder 3"/>
          <p:cNvSpPr>
            <a:spLocks noGrp="1"/>
          </p:cNvSpPr>
          <p:nvPr>
            <p:ph type="sldNum" sz="quarter" idx="5"/>
          </p:nvPr>
        </p:nvSpPr>
        <p:spPr/>
        <p:txBody>
          <a:bodyPr/>
          <a:lstStyle/>
          <a:p>
            <a:fld id="{5CA7D5F5-1991-BC4D-A4B8-5C402A6EABF3}" type="slidenum">
              <a:rPr lang="en-US" smtClean="0"/>
              <a:pPr/>
              <a:t>3</a:t>
            </a:fld>
            <a:endParaRPr lang="en-US"/>
          </a:p>
        </p:txBody>
      </p:sp>
    </p:spTree>
    <p:extLst>
      <p:ext uri="{BB962C8B-B14F-4D97-AF65-F5344CB8AC3E}">
        <p14:creationId xmlns:p14="http://schemas.microsoft.com/office/powerpoint/2010/main" val="73046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4</a:t>
            </a:fld>
            <a:endParaRPr lang="en-US"/>
          </a:p>
        </p:txBody>
      </p:sp>
    </p:spTree>
    <p:extLst>
      <p:ext uri="{BB962C8B-B14F-4D97-AF65-F5344CB8AC3E}">
        <p14:creationId xmlns:p14="http://schemas.microsoft.com/office/powerpoint/2010/main" val="1228006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5</a:t>
            </a:fld>
            <a:endParaRPr lang="en-US"/>
          </a:p>
        </p:txBody>
      </p:sp>
    </p:spTree>
    <p:extLst>
      <p:ext uri="{BB962C8B-B14F-4D97-AF65-F5344CB8AC3E}">
        <p14:creationId xmlns:p14="http://schemas.microsoft.com/office/powerpoint/2010/main" val="1571637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graph - funnel and sub-funnel structure</a:t>
            </a:r>
          </a:p>
          <a:p>
            <a:endParaRPr lang="en-US" dirty="0"/>
          </a:p>
          <a:p>
            <a:r>
              <a:rPr lang="en-US" dirty="0"/>
              <a:t>Explain what a node and edge are</a:t>
            </a:r>
          </a:p>
          <a:p>
            <a:endParaRPr lang="en-US" dirty="0"/>
          </a:p>
          <a:p>
            <a:r>
              <a:rPr lang="en-US" dirty="0"/>
              <a:t>NOTE: Summer program attendees will NOT have the percentage because the data is skewed. Everyone who got into a summer program (SLP and Summer Sprint) had to have applied. The way I calculated the percentages was by seeing who attended only one program, whereas those would technically count as two.</a:t>
            </a:r>
          </a:p>
        </p:txBody>
      </p:sp>
      <p:sp>
        <p:nvSpPr>
          <p:cNvPr id="4" name="Slide Number Placeholder 3"/>
          <p:cNvSpPr>
            <a:spLocks noGrp="1"/>
          </p:cNvSpPr>
          <p:nvPr>
            <p:ph type="sldNum" sz="quarter" idx="5"/>
          </p:nvPr>
        </p:nvSpPr>
        <p:spPr/>
        <p:txBody>
          <a:bodyPr/>
          <a:lstStyle/>
          <a:p>
            <a:fld id="{5CA7D5F5-1991-BC4D-A4B8-5C402A6EABF3}" type="slidenum">
              <a:rPr lang="en-US" smtClean="0"/>
              <a:pPr/>
              <a:t>6</a:t>
            </a:fld>
            <a:endParaRPr lang="en-US"/>
          </a:p>
        </p:txBody>
      </p:sp>
    </p:spTree>
    <p:extLst>
      <p:ext uri="{BB962C8B-B14F-4D97-AF65-F5344CB8AC3E}">
        <p14:creationId xmlns:p14="http://schemas.microsoft.com/office/powerpoint/2010/main" val="343524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without further ado….</a:t>
            </a:r>
          </a:p>
          <a:p>
            <a:endParaRPr lang="en-US" dirty="0"/>
          </a:p>
          <a:p>
            <a:r>
              <a:rPr lang="en-US" dirty="0"/>
              <a:t>start w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7</a:t>
            </a:fld>
            <a:endParaRPr lang="en-US"/>
          </a:p>
        </p:txBody>
      </p:sp>
    </p:spTree>
    <p:extLst>
      <p:ext uri="{BB962C8B-B14F-4D97-AF65-F5344CB8AC3E}">
        <p14:creationId xmlns:p14="http://schemas.microsoft.com/office/powerpoint/2010/main" val="15424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 before getting into individual graphs, show all three and talk about how similar they all are</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is IRRESPECTIVE OF NAME CHANGES. If someone changed their team name after a bootcamp, for example, that would not register. I got some of them but not all</a:t>
            </a:r>
          </a:p>
        </p:txBody>
      </p:sp>
      <p:sp>
        <p:nvSpPr>
          <p:cNvPr id="4" name="Slide Number Placeholder 3"/>
          <p:cNvSpPr>
            <a:spLocks noGrp="1"/>
          </p:cNvSpPr>
          <p:nvPr>
            <p:ph type="sldNum" sz="quarter" idx="5"/>
          </p:nvPr>
        </p:nvSpPr>
        <p:spPr/>
        <p:txBody>
          <a:bodyPr/>
          <a:lstStyle/>
          <a:p>
            <a:fld id="{5CA7D5F5-1991-BC4D-A4B8-5C402A6EABF3}" type="slidenum">
              <a:rPr lang="en-US" smtClean="0"/>
              <a:pPr/>
              <a:t>8</a:t>
            </a:fld>
            <a:endParaRPr lang="en-US"/>
          </a:p>
        </p:txBody>
      </p:sp>
    </p:spTree>
    <p:extLst>
      <p:ext uri="{BB962C8B-B14F-4D97-AF65-F5344CB8AC3E}">
        <p14:creationId xmlns:p14="http://schemas.microsoft.com/office/powerpoint/2010/main" val="3876085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CA7D5F5-1991-BC4D-A4B8-5C402A6EABF3}" type="slidenum">
              <a:rPr lang="en-US" smtClean="0"/>
              <a:pPr/>
              <a:t>9</a:t>
            </a:fld>
            <a:endParaRPr lang="en-US"/>
          </a:p>
        </p:txBody>
      </p:sp>
    </p:spTree>
    <p:extLst>
      <p:ext uri="{BB962C8B-B14F-4D97-AF65-F5344CB8AC3E}">
        <p14:creationId xmlns:p14="http://schemas.microsoft.com/office/powerpoint/2010/main" val="4104431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28600"/>
            <a:ext cx="7772400" cy="3968463"/>
          </a:xfrm>
        </p:spPr>
        <p:txBody>
          <a:bodyPr anchor="t" anchorCtr="0">
            <a:noAutofit/>
          </a:bodyPr>
          <a:lstStyle>
            <a:lvl1pPr algn="l">
              <a:defRPr sz="6000" b="0" i="0">
                <a:latin typeface="Fugue"/>
                <a:cs typeface="Fugue"/>
              </a:defRPr>
            </a:lvl1pPr>
          </a:lstStyle>
          <a:p>
            <a:r>
              <a:rPr lang="en-US" dirty="0"/>
              <a:t>Title of Section Goes Here Like This. Max 70 Characters. Example Words.</a:t>
            </a:r>
          </a:p>
        </p:txBody>
      </p:sp>
      <p:sp>
        <p:nvSpPr>
          <p:cNvPr id="3" name="Subtitle 2"/>
          <p:cNvSpPr>
            <a:spLocks noGrp="1"/>
          </p:cNvSpPr>
          <p:nvPr>
            <p:ph type="subTitle" idx="1"/>
          </p:nvPr>
        </p:nvSpPr>
        <p:spPr>
          <a:xfrm>
            <a:off x="457200" y="4343400"/>
            <a:ext cx="6400800" cy="1752600"/>
          </a:xfrm>
        </p:spPr>
        <p:txBody>
          <a:bodyPr>
            <a:normAutofit/>
          </a:bodyPr>
          <a:lstStyle>
            <a:lvl1pPr marL="0" indent="0" algn="l">
              <a:buNone/>
              <a:defRPr sz="2400" b="0" i="0">
                <a:solidFill>
                  <a:srgbClr val="1ABECB"/>
                </a:solidFill>
                <a:latin typeface="Gotham Book" pitchFamily="2" charset="0"/>
                <a:cs typeface="Gotham Book"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04183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06515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5762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44048" cy="902412"/>
          </a:xfrm>
        </p:spPr>
        <p:txBody>
          <a:bodyPr/>
          <a:lstStyle>
            <a:lvl1pPr>
              <a:defRPr b="0" i="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457200" y="1371600"/>
            <a:ext cx="8229600" cy="4734409"/>
          </a:xfrm>
        </p:spPr>
        <p:txBody>
          <a:bodyPr>
            <a:normAutofit/>
          </a:bodyPr>
          <a:lstStyle>
            <a:lvl1pPr>
              <a:defRPr sz="2800" b="0" i="0">
                <a:latin typeface="Gotham Book" pitchFamily="2" charset="0"/>
                <a:cs typeface="Gotham Book" pitchFamily="2" charset="0"/>
              </a:defRPr>
            </a:lvl1pPr>
            <a:lvl2pPr>
              <a:defRPr sz="2400" b="0" i="0">
                <a:latin typeface="Gotham Book" pitchFamily="2" charset="0"/>
                <a:cs typeface="Gotham Book" pitchFamily="2" charset="0"/>
              </a:defRPr>
            </a:lvl2pPr>
            <a:lvl3pPr>
              <a:defRPr sz="2000" b="0" i="0">
                <a:latin typeface="Gotham Book" pitchFamily="2" charset="0"/>
                <a:cs typeface="Gotham Book" pitchFamily="2" charset="0"/>
              </a:defRPr>
            </a:lvl3pPr>
            <a:lvl4pPr>
              <a:defRPr sz="1800" b="0" i="0">
                <a:latin typeface="Gotham Book" pitchFamily="2" charset="0"/>
                <a:cs typeface="Gotham Book" pitchFamily="2" charset="0"/>
              </a:defRPr>
            </a:lvl4pPr>
            <a:lvl5pPr>
              <a:defRPr sz="1800" b="0" i="0">
                <a:latin typeface="Fugue"/>
                <a:cs typeface="Fug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2143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406900"/>
            <a:ext cx="7772400" cy="1362075"/>
          </a:xfrm>
        </p:spPr>
        <p:txBody>
          <a:bodyPr anchor="t">
            <a:normAutofit/>
          </a:bodyPr>
          <a:lstStyle>
            <a:lvl1pPr algn="l">
              <a:defRPr sz="3600" b="0" cap="none">
                <a:solidFill>
                  <a:srgbClr val="1ABECB"/>
                </a:solidFill>
              </a:defRPr>
            </a:lvl1pPr>
          </a:lstStyle>
          <a:p>
            <a:r>
              <a:rPr lang="en-US" dirty="0"/>
              <a:t>Click To Edit Master Title Style</a:t>
            </a:r>
          </a:p>
        </p:txBody>
      </p:sp>
      <p:sp>
        <p:nvSpPr>
          <p:cNvPr id="3" name="Text Placeholder 2"/>
          <p:cNvSpPr>
            <a:spLocks noGrp="1"/>
          </p:cNvSpPr>
          <p:nvPr>
            <p:ph type="body" idx="1"/>
          </p:nvPr>
        </p:nvSpPr>
        <p:spPr>
          <a:xfrm>
            <a:off x="457200" y="2906713"/>
            <a:ext cx="7772400" cy="1500187"/>
          </a:xfrm>
        </p:spPr>
        <p:txBody>
          <a:bodyPr anchor="t" anchorCtr="0"/>
          <a:lstStyle>
            <a:lvl1pPr marL="0" indent="0">
              <a:buNone/>
              <a:defRPr sz="2000">
                <a:solidFill>
                  <a:srgbClr val="99999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Slide Number Placeholder 7"/>
          <p:cNvSpPr>
            <a:spLocks noGrp="1"/>
          </p:cNvSpPr>
          <p:nvPr>
            <p:ph type="sldNum" sz="quarter" idx="4"/>
          </p:nvPr>
        </p:nvSpPr>
        <p:spPr>
          <a:xfrm>
            <a:off x="4191000" y="6356350"/>
            <a:ext cx="6857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3711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354621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319514"/>
            <a:ext cx="4040188" cy="855361"/>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645025" y="1329435"/>
            <a:ext cx="4041775" cy="845440"/>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lide Number Placeholder 7"/>
          <p:cNvSpPr>
            <a:spLocks noGrp="1"/>
          </p:cNvSpPr>
          <p:nvPr>
            <p:ph type="sldNum" sz="quarter" idx="10"/>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37561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655200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7"/>
          <p:cNvSpPr>
            <a:spLocks noGrp="1"/>
          </p:cNvSpPr>
          <p:nvPr>
            <p:ph type="sldNum" sz="quarter" idx="4"/>
          </p:nvPr>
        </p:nvSpPr>
        <p:spPr>
          <a:xfrm>
            <a:off x="4370871"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269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nchorCtr="0"/>
          <a:lstStyle>
            <a:lvl1pPr algn="l">
              <a:defRPr sz="2000" b="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98726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2636" y="4800600"/>
            <a:ext cx="8218612" cy="566738"/>
          </a:xfrm>
        </p:spPr>
        <p:txBody>
          <a:bodyPr anchor="t" anchorCtr="0"/>
          <a:lstStyle>
            <a:lvl1pPr algn="l">
              <a:defRPr sz="2000" b="0">
                <a:latin typeface="Fugue"/>
                <a:cs typeface="Fugue"/>
              </a:defRPr>
            </a:lvl1pPr>
          </a:lstStyle>
          <a:p>
            <a:r>
              <a:rPr lang="en-US" dirty="0"/>
              <a:t>Click to edit Master title style</a:t>
            </a:r>
          </a:p>
        </p:txBody>
      </p:sp>
      <p:sp>
        <p:nvSpPr>
          <p:cNvPr id="3" name="Picture Placeholder 2"/>
          <p:cNvSpPr>
            <a:spLocks noGrp="1"/>
          </p:cNvSpPr>
          <p:nvPr>
            <p:ph type="pic" idx="1"/>
          </p:nvPr>
        </p:nvSpPr>
        <p:spPr>
          <a:xfrm>
            <a:off x="482636" y="612775"/>
            <a:ext cx="8218612"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482636" y="5367338"/>
            <a:ext cx="8218612" cy="804862"/>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a:xfrm>
            <a:off x="8592108" y="6346429"/>
            <a:ext cx="502281" cy="365125"/>
          </a:xfrm>
          <a:prstGeom prst="rect">
            <a:avLst/>
          </a:prstGeom>
        </p:spPr>
        <p:txBody>
          <a:bodyPr/>
          <a:lstStyle/>
          <a:p>
            <a:fld id="{5BFCA006-3047-A942-8238-9F7077126762}" type="slidenum">
              <a:rPr lang="en-US" smtClean="0"/>
              <a:pPr/>
              <a:t>‹#›</a:t>
            </a:fld>
            <a:endParaRPr lang="en-US" dirty="0"/>
          </a:p>
        </p:txBody>
      </p:sp>
      <p:sp>
        <p:nvSpPr>
          <p:cNvPr id="9" name="Slide Number Placeholder 7"/>
          <p:cNvSpPr txBox="1">
            <a:spLocks/>
          </p:cNvSpPr>
          <p:nvPr userDrawn="1"/>
        </p:nvSpPr>
        <p:spPr>
          <a:xfrm>
            <a:off x="8631798" y="6356350"/>
            <a:ext cx="402258" cy="365125"/>
          </a:xfrm>
          <a:prstGeom prst="rect">
            <a:avLst/>
          </a:prstGeom>
        </p:spPr>
        <p:txBody>
          <a:bodyPr vert="horz" lIns="91440" tIns="45720" rIns="91440" bIns="45720" rtlCol="0" anchor="ctr" anchorCtr="0"/>
          <a:lstStyle>
            <a:defPPr>
              <a:defRPr lang="en-US"/>
            </a:defPPr>
            <a:lvl1pPr marL="0" algn="r" defTabSz="457200" rtl="0" eaLnBrk="1" latinLnBrk="0" hangingPunct="1">
              <a:defRPr sz="1200" kern="1200">
                <a:solidFill>
                  <a:srgbClr val="20ADB9"/>
                </a:solidFill>
                <a:latin typeface="Gotham-Book"/>
                <a:ea typeface="+mn-ea"/>
                <a:cs typeface="Gotham-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1135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28600"/>
            <a:ext cx="7353987" cy="987827"/>
          </a:xfrm>
          <a:prstGeom prst="rect">
            <a:avLst/>
          </a:prstGeom>
        </p:spPr>
        <p:txBody>
          <a:bodyPr vert="horz" lIns="91440" tIns="45720" rIns="91440" bIns="45720" rtlCol="0" anchor="t" anchorCtr="0">
            <a:normAutofit/>
          </a:bodyPr>
          <a:lstStyle/>
          <a:p>
            <a:r>
              <a:rPr lang="en-US" dirty="0"/>
              <a:t>Click to Edit Master Title</a:t>
            </a:r>
          </a:p>
        </p:txBody>
      </p:sp>
      <p:sp>
        <p:nvSpPr>
          <p:cNvPr id="3" name="Text Placeholder 2"/>
          <p:cNvSpPr>
            <a:spLocks noGrp="1"/>
          </p:cNvSpPr>
          <p:nvPr>
            <p:ph type="body" idx="1"/>
          </p:nvPr>
        </p:nvSpPr>
        <p:spPr>
          <a:xfrm>
            <a:off x="457200" y="1371600"/>
            <a:ext cx="8229600" cy="47344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descr="entrepreneurialinstitute_color.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48489" y="6301009"/>
            <a:ext cx="2175025" cy="383828"/>
          </a:xfrm>
          <a:prstGeom prst="rect">
            <a:avLst/>
          </a:prstGeom>
        </p:spPr>
      </p:pic>
      <p:sp>
        <p:nvSpPr>
          <p:cNvPr id="10" name="Rectangle 9"/>
          <p:cNvSpPr/>
          <p:nvPr userDrawn="1"/>
        </p:nvSpPr>
        <p:spPr>
          <a:xfrm>
            <a:off x="457200" y="137160"/>
            <a:ext cx="8229600" cy="47126"/>
          </a:xfrm>
          <a:prstGeom prst="rect">
            <a:avLst/>
          </a:prstGeom>
          <a:solidFill>
            <a:srgbClr val="1ABE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BECB"/>
              </a:solidFill>
            </a:endParaRPr>
          </a:p>
        </p:txBody>
      </p:sp>
      <p:sp>
        <p:nvSpPr>
          <p:cNvPr id="12" name="TextBox 11"/>
          <p:cNvSpPr txBox="1"/>
          <p:nvPr userDrawn="1"/>
        </p:nvSpPr>
        <p:spPr>
          <a:xfrm>
            <a:off x="6888272" y="6339035"/>
            <a:ext cx="1800493" cy="307777"/>
          </a:xfrm>
          <a:prstGeom prst="rect">
            <a:avLst/>
          </a:prstGeom>
          <a:noFill/>
        </p:spPr>
        <p:txBody>
          <a:bodyPr wrap="none" rtlCol="0">
            <a:spAutoFit/>
          </a:bodyPr>
          <a:lstStyle/>
          <a:p>
            <a:r>
              <a:rPr lang="en-US" sz="1400" b="0" i="0" dirty="0">
                <a:solidFill>
                  <a:srgbClr val="999999"/>
                </a:solidFill>
                <a:latin typeface="Gotham Book"/>
                <a:cs typeface="Gotham Book"/>
              </a:rPr>
              <a:t>@</a:t>
            </a:r>
            <a:r>
              <a:rPr lang="en-US" sz="1400" b="0" i="0" dirty="0" err="1">
                <a:solidFill>
                  <a:srgbClr val="999999"/>
                </a:solidFill>
                <a:latin typeface="Gotham Book"/>
                <a:cs typeface="Gotham Book"/>
              </a:rPr>
              <a:t>NYUEntrepreneur</a:t>
            </a:r>
            <a:endParaRPr lang="en-US" sz="1400" b="0" i="0" dirty="0">
              <a:solidFill>
                <a:srgbClr val="999999"/>
              </a:solidFill>
              <a:latin typeface="Gotham Book"/>
              <a:cs typeface="Gotham Book"/>
            </a:endParaRPr>
          </a:p>
        </p:txBody>
      </p:sp>
      <p:pic>
        <p:nvPicPr>
          <p:cNvPr id="15" name="Picture 14"/>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6651335" y="6370239"/>
            <a:ext cx="284342" cy="245368"/>
          </a:xfrm>
          <a:prstGeom prst="rect">
            <a:avLst/>
          </a:prstGeom>
          <a:ln>
            <a:noFill/>
          </a:ln>
          <a:effectLst/>
        </p:spPr>
      </p:pic>
      <p:sp>
        <p:nvSpPr>
          <p:cNvPr id="8" name="Slide Number Placeholder 7"/>
          <p:cNvSpPr>
            <a:spLocks noGrp="1"/>
          </p:cNvSpPr>
          <p:nvPr>
            <p:ph type="sldNum" sz="quarter" idx="4"/>
          </p:nvPr>
        </p:nvSpPr>
        <p:spPr>
          <a:xfrm>
            <a:off x="4255018" y="6356350"/>
            <a:ext cx="633965" cy="365125"/>
          </a:xfrm>
          <a:prstGeom prst="rect">
            <a:avLst/>
          </a:prstGeom>
        </p:spPr>
        <p:txBody>
          <a:bodyPr vert="horz" lIns="91440" tIns="45720" rIns="91440" bIns="45720" rtlCol="0" anchor="ctr" anchorCtr="0"/>
          <a:lstStyle>
            <a:lvl1pPr algn="r">
              <a:defRPr sz="1200">
                <a:solidFill>
                  <a:srgbClr val="57068C"/>
                </a:solidFill>
                <a:latin typeface="Gotham-Book"/>
                <a:cs typeface="Gotham-Book"/>
              </a:defRPr>
            </a:lvl1pPr>
          </a:lstStyle>
          <a:p>
            <a:fld id="{42765631-169E-4944-BFFC-C229B4B1B06E}" type="slidenum">
              <a:rPr lang="en-US" smtClean="0"/>
              <a:pPr/>
              <a:t>‹#›</a:t>
            </a:fld>
            <a:endParaRPr lang="en-US" dirty="0"/>
          </a:p>
        </p:txBody>
      </p:sp>
      <p:pic>
        <p:nvPicPr>
          <p:cNvPr id="13" name="Picture 12" descr="NEI14_0001_rocketship.eps"/>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7981230" y="324007"/>
            <a:ext cx="705520" cy="850900"/>
          </a:xfrm>
          <a:prstGeom prst="rect">
            <a:avLst/>
          </a:prstGeom>
        </p:spPr>
      </p:pic>
    </p:spTree>
    <p:extLst>
      <p:ext uri="{BB962C8B-B14F-4D97-AF65-F5344CB8AC3E}">
        <p14:creationId xmlns:p14="http://schemas.microsoft.com/office/powerpoint/2010/main" val="337274445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p:txStyles>
    <p:titleStyle>
      <a:lvl1pPr algn="l" defTabSz="457200" rtl="0" eaLnBrk="1" latinLnBrk="0" hangingPunct="1">
        <a:spcBef>
          <a:spcPct val="0"/>
        </a:spcBef>
        <a:buNone/>
        <a:defRPr sz="4800" b="0" i="0" kern="1200">
          <a:solidFill>
            <a:srgbClr val="02ADBA"/>
          </a:solidFill>
          <a:latin typeface="Fugue"/>
          <a:ea typeface="+mj-ea"/>
          <a:cs typeface="Fugue"/>
        </a:defRPr>
      </a:lvl1pPr>
    </p:titleStyle>
    <p:body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20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drive/folders/1zBosA2SbdJ-q8fMeAEsky_j7iUm21tdz?usp=shar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D49-AF89-C649-83CC-C88B924F69F1}"/>
              </a:ext>
            </a:extLst>
          </p:cNvPr>
          <p:cNvSpPr>
            <a:spLocks noGrp="1"/>
          </p:cNvSpPr>
          <p:nvPr>
            <p:ph type="ctrTitle"/>
          </p:nvPr>
        </p:nvSpPr>
        <p:spPr>
          <a:xfrm>
            <a:off x="457200" y="609600"/>
            <a:ext cx="7772400" cy="3587463"/>
          </a:xfrm>
        </p:spPr>
        <p:txBody>
          <a:bodyPr/>
          <a:lstStyle/>
          <a:p>
            <a:r>
              <a:rPr lang="en-US" b="1" dirty="0">
                <a:solidFill>
                  <a:srgbClr val="440079"/>
                </a:solidFill>
              </a:rPr>
              <a:t>Pipeline Project</a:t>
            </a:r>
            <a:br>
              <a:rPr lang="en-US" b="1" dirty="0">
                <a:solidFill>
                  <a:srgbClr val="440079"/>
                </a:solidFill>
              </a:rPr>
            </a:br>
            <a:r>
              <a:rPr lang="en-US" sz="3500" b="1" dirty="0">
                <a:solidFill>
                  <a:srgbClr val="440079"/>
                </a:solidFill>
              </a:rPr>
              <a:t>An analysis of the program funnel</a:t>
            </a:r>
          </a:p>
        </p:txBody>
      </p:sp>
      <p:sp>
        <p:nvSpPr>
          <p:cNvPr id="3" name="Subtitle 2">
            <a:extLst>
              <a:ext uri="{FF2B5EF4-FFF2-40B4-BE49-F238E27FC236}">
                <a16:creationId xmlns:a16="http://schemas.microsoft.com/office/drawing/2014/main" id="{859809B0-1479-344E-A5E3-ECF16B91093C}"/>
              </a:ext>
            </a:extLst>
          </p:cNvPr>
          <p:cNvSpPr>
            <a:spLocks noGrp="1"/>
          </p:cNvSpPr>
          <p:nvPr>
            <p:ph type="subTitle" idx="1"/>
          </p:nvPr>
        </p:nvSpPr>
        <p:spPr>
          <a:xfrm>
            <a:off x="457200" y="4876800"/>
            <a:ext cx="6400800" cy="1371600"/>
          </a:xfrm>
        </p:spPr>
        <p:txBody>
          <a:bodyPr>
            <a:normAutofit/>
          </a:bodyPr>
          <a:lstStyle/>
          <a:p>
            <a:r>
              <a:rPr lang="en-US" b="1" dirty="0"/>
              <a:t>Graham Harris</a:t>
            </a:r>
          </a:p>
          <a:p>
            <a:r>
              <a:rPr lang="en-US" b="1" dirty="0"/>
              <a:t>NYU Entrepreneurial Institute</a:t>
            </a:r>
          </a:p>
          <a:p>
            <a:r>
              <a:rPr lang="en-US" b="1" dirty="0"/>
              <a:t>Final Presentation</a:t>
            </a:r>
          </a:p>
        </p:txBody>
      </p:sp>
      <p:sp>
        <p:nvSpPr>
          <p:cNvPr id="4" name="Slide Number Placeholder 3">
            <a:extLst>
              <a:ext uri="{FF2B5EF4-FFF2-40B4-BE49-F238E27FC236}">
                <a16:creationId xmlns:a16="http://schemas.microsoft.com/office/drawing/2014/main" id="{5756D138-D110-AF46-ACB6-2BB69CE20E74}"/>
              </a:ext>
            </a:extLst>
          </p:cNvPr>
          <p:cNvSpPr>
            <a:spLocks noGrp="1"/>
          </p:cNvSpPr>
          <p:nvPr>
            <p:ph type="sldNum" sz="quarter" idx="4"/>
          </p:nvPr>
        </p:nvSpPr>
        <p:spPr/>
        <p:txBody>
          <a:bodyPr/>
          <a:lstStyle/>
          <a:p>
            <a:fld id="{42765631-169E-4944-BFFC-C229B4B1B06E}" type="slidenum">
              <a:rPr lang="en-US" smtClean="0"/>
              <a:pPr/>
              <a:t>1</a:t>
            </a:fld>
            <a:endParaRPr lang="en-US" dirty="0"/>
          </a:p>
        </p:txBody>
      </p:sp>
      <p:sp>
        <p:nvSpPr>
          <p:cNvPr id="6" name="Rectangle 5">
            <a:extLst>
              <a:ext uri="{FF2B5EF4-FFF2-40B4-BE49-F238E27FC236}">
                <a16:creationId xmlns:a16="http://schemas.microsoft.com/office/drawing/2014/main" id="{3E9597D6-E6A0-D84D-ACDE-5B85E240C08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926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A2B6AC-04D6-F540-ADF8-65719A360352}"/>
              </a:ext>
            </a:extLst>
          </p:cNvPr>
          <p:cNvSpPr/>
          <p:nvPr/>
        </p:nvSpPr>
        <p:spPr>
          <a:xfrm rot="5400000">
            <a:off x="3998097" y="-3757501"/>
            <a:ext cx="1217219"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D9C68151-4A5B-9244-8BB0-C0E175368F61}"/>
              </a:ext>
            </a:extLst>
          </p:cNvPr>
          <p:cNvSpPr/>
          <p:nvPr/>
        </p:nvSpPr>
        <p:spPr>
          <a:xfrm rot="5400000">
            <a:off x="3748242" y="1584983"/>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DC462974-1DFF-8D47-8CE4-55508E03FC27}"/>
              </a:ext>
            </a:extLst>
          </p:cNvPr>
          <p:cNvPicPr>
            <a:picLocks noChangeAspect="1"/>
          </p:cNvPicPr>
          <p:nvPr/>
        </p:nvPicPr>
        <p:blipFill>
          <a:blip r:embed="rId3"/>
          <a:stretch>
            <a:fillRect/>
          </a:stretch>
        </p:blipFill>
        <p:spPr>
          <a:xfrm rot="14081327">
            <a:off x="1120310" y="444499"/>
            <a:ext cx="6718300" cy="5969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10</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35814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2020-2021</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1547248" y="1817920"/>
            <a:ext cx="1559310" cy="8567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655621" y="1306594"/>
            <a:ext cx="1480109" cy="108411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111361" y="1119094"/>
            <a:ext cx="2039560"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Bootcamp Apps</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974942" y="3519964"/>
            <a:ext cx="213264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SLP Participants</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a:off x="6166613" y="2817909"/>
            <a:ext cx="1306725" cy="27485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477742" y="4895479"/>
            <a:ext cx="1392426" cy="80046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61951" y="5527687"/>
            <a:ext cx="2827343"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Bootcamp Participants</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5871128" y="4699930"/>
            <a:ext cx="151533" cy="9880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410200" y="5570794"/>
            <a:ext cx="257969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Participants</a:t>
            </a:r>
          </a:p>
        </p:txBody>
      </p:sp>
      <p:sp>
        <p:nvSpPr>
          <p:cNvPr id="25" name="Content Placeholder 3">
            <a:extLst>
              <a:ext uri="{FF2B5EF4-FFF2-40B4-BE49-F238E27FC236}">
                <a16:creationId xmlns:a16="http://schemas.microsoft.com/office/drawing/2014/main" id="{520B2078-EF05-B644-B2DF-852CD4EA6AD6}"/>
              </a:ext>
            </a:extLst>
          </p:cNvPr>
          <p:cNvSpPr txBox="1">
            <a:spLocks/>
          </p:cNvSpPr>
          <p:nvPr/>
        </p:nvSpPr>
        <p:spPr>
          <a:xfrm>
            <a:off x="6437103" y="541116"/>
            <a:ext cx="2039560"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Apps</a:t>
            </a:r>
          </a:p>
        </p:txBody>
      </p:sp>
      <p:sp>
        <p:nvSpPr>
          <p:cNvPr id="27" name="Content Placeholder 3">
            <a:extLst>
              <a:ext uri="{FF2B5EF4-FFF2-40B4-BE49-F238E27FC236}">
                <a16:creationId xmlns:a16="http://schemas.microsoft.com/office/drawing/2014/main" id="{13712C54-B3E2-9146-ADAD-AC1176BB7B51}"/>
              </a:ext>
            </a:extLst>
          </p:cNvPr>
          <p:cNvSpPr txBox="1">
            <a:spLocks/>
          </p:cNvSpPr>
          <p:nvPr/>
        </p:nvSpPr>
        <p:spPr>
          <a:xfrm>
            <a:off x="7500163" y="2266779"/>
            <a:ext cx="1465811"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 Apps</a:t>
            </a:r>
          </a:p>
        </p:txBody>
      </p:sp>
      <p:cxnSp>
        <p:nvCxnSpPr>
          <p:cNvPr id="31" name="Straight Arrow Connector 30">
            <a:extLst>
              <a:ext uri="{FF2B5EF4-FFF2-40B4-BE49-F238E27FC236}">
                <a16:creationId xmlns:a16="http://schemas.microsoft.com/office/drawing/2014/main" id="{7D01654F-C207-DA47-A0EB-440C7B873722}"/>
              </a:ext>
            </a:extLst>
          </p:cNvPr>
          <p:cNvCxnSpPr>
            <a:cxnSpLocks/>
          </p:cNvCxnSpPr>
          <p:nvPr/>
        </p:nvCxnSpPr>
        <p:spPr>
          <a:xfrm flipH="1">
            <a:off x="6477000" y="4050320"/>
            <a:ext cx="748998" cy="64961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4" name="Content Placeholder 3">
            <a:extLst>
              <a:ext uri="{FF2B5EF4-FFF2-40B4-BE49-F238E27FC236}">
                <a16:creationId xmlns:a16="http://schemas.microsoft.com/office/drawing/2014/main" id="{8B389E1E-4DED-8E42-B7BB-849FCAACCE62}"/>
              </a:ext>
            </a:extLst>
          </p:cNvPr>
          <p:cNvSpPr txBox="1">
            <a:spLocks/>
          </p:cNvSpPr>
          <p:nvPr/>
        </p:nvSpPr>
        <p:spPr>
          <a:xfrm>
            <a:off x="1753894" y="2469894"/>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(40.1%)</a:t>
            </a:r>
          </a:p>
        </p:txBody>
      </p:sp>
      <p:sp>
        <p:nvSpPr>
          <p:cNvPr id="35" name="Content Placeholder 3">
            <a:extLst>
              <a:ext uri="{FF2B5EF4-FFF2-40B4-BE49-F238E27FC236}">
                <a16:creationId xmlns:a16="http://schemas.microsoft.com/office/drawing/2014/main" id="{D699FCEB-1ED8-0948-B3CF-98D3F14E082D}"/>
              </a:ext>
            </a:extLst>
          </p:cNvPr>
          <p:cNvSpPr txBox="1">
            <a:spLocks/>
          </p:cNvSpPr>
          <p:nvPr/>
        </p:nvSpPr>
        <p:spPr>
          <a:xfrm>
            <a:off x="5474101" y="1422385"/>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(21.2%)</a:t>
            </a:r>
          </a:p>
        </p:txBody>
      </p:sp>
      <p:sp>
        <p:nvSpPr>
          <p:cNvPr id="36" name="Content Placeholder 3">
            <a:extLst>
              <a:ext uri="{FF2B5EF4-FFF2-40B4-BE49-F238E27FC236}">
                <a16:creationId xmlns:a16="http://schemas.microsoft.com/office/drawing/2014/main" id="{BB3C8C6E-4B8B-1F4C-8296-C4624D052F53}"/>
              </a:ext>
            </a:extLst>
          </p:cNvPr>
          <p:cNvSpPr txBox="1">
            <a:spLocks/>
          </p:cNvSpPr>
          <p:nvPr/>
        </p:nvSpPr>
        <p:spPr>
          <a:xfrm>
            <a:off x="7059856" y="3055540"/>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(11.4%)</a:t>
            </a:r>
          </a:p>
        </p:txBody>
      </p:sp>
      <p:sp>
        <p:nvSpPr>
          <p:cNvPr id="37" name="Content Placeholder 3">
            <a:extLst>
              <a:ext uri="{FF2B5EF4-FFF2-40B4-BE49-F238E27FC236}">
                <a16:creationId xmlns:a16="http://schemas.microsoft.com/office/drawing/2014/main" id="{F54B49E4-A0EC-224E-B311-22180CE1302B}"/>
              </a:ext>
            </a:extLst>
          </p:cNvPr>
          <p:cNvSpPr txBox="1">
            <a:spLocks/>
          </p:cNvSpPr>
          <p:nvPr/>
        </p:nvSpPr>
        <p:spPr>
          <a:xfrm>
            <a:off x="3336774" y="5431902"/>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(30.5%)</a:t>
            </a:r>
          </a:p>
        </p:txBody>
      </p:sp>
      <p:sp>
        <p:nvSpPr>
          <p:cNvPr id="38" name="Content Placeholder 3">
            <a:extLst>
              <a:ext uri="{FF2B5EF4-FFF2-40B4-BE49-F238E27FC236}">
                <a16:creationId xmlns:a16="http://schemas.microsoft.com/office/drawing/2014/main" id="{54A635CD-03C1-FB46-9F9E-058D5DB81CD5}"/>
              </a:ext>
            </a:extLst>
          </p:cNvPr>
          <p:cNvSpPr txBox="1">
            <a:spLocks/>
          </p:cNvSpPr>
          <p:nvPr/>
        </p:nvSpPr>
        <p:spPr>
          <a:xfrm>
            <a:off x="6655901" y="4645124"/>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(20.0%)</a:t>
            </a:r>
          </a:p>
        </p:txBody>
      </p:sp>
      <p:sp>
        <p:nvSpPr>
          <p:cNvPr id="40" name="Content Placeholder 3">
            <a:extLst>
              <a:ext uri="{FF2B5EF4-FFF2-40B4-BE49-F238E27FC236}">
                <a16:creationId xmlns:a16="http://schemas.microsoft.com/office/drawing/2014/main" id="{776BF2EA-D8C9-6942-A66C-F23B534C1B87}"/>
              </a:ext>
            </a:extLst>
          </p:cNvPr>
          <p:cNvSpPr txBox="1">
            <a:spLocks/>
          </p:cNvSpPr>
          <p:nvPr/>
        </p:nvSpPr>
        <p:spPr>
          <a:xfrm>
            <a:off x="5117700" y="4581962"/>
            <a:ext cx="571462"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(0%)</a:t>
            </a:r>
          </a:p>
        </p:txBody>
      </p:sp>
    </p:spTree>
    <p:extLst>
      <p:ext uri="{BB962C8B-B14F-4D97-AF65-F5344CB8AC3E}">
        <p14:creationId xmlns:p14="http://schemas.microsoft.com/office/powerpoint/2010/main" val="464403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9C68151-4A5B-9244-8BB0-C0E175368F61}"/>
              </a:ext>
            </a:extLst>
          </p:cNvPr>
          <p:cNvSpPr/>
          <p:nvPr/>
        </p:nvSpPr>
        <p:spPr>
          <a:xfrm rot="5400000">
            <a:off x="3748242" y="1584983"/>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BEA2B6AC-04D6-F540-ADF8-65719A360352}"/>
              </a:ext>
            </a:extLst>
          </p:cNvPr>
          <p:cNvSpPr/>
          <p:nvPr/>
        </p:nvSpPr>
        <p:spPr>
          <a:xfrm rot="5400000">
            <a:off x="3998097" y="-3757501"/>
            <a:ext cx="1217219"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1F060E9A-D6E4-4045-BD82-46D86875F49C}"/>
              </a:ext>
            </a:extLst>
          </p:cNvPr>
          <p:cNvPicPr>
            <a:picLocks noChangeAspect="1"/>
          </p:cNvPicPr>
          <p:nvPr/>
        </p:nvPicPr>
        <p:blipFill>
          <a:blip r:embed="rId3"/>
          <a:stretch>
            <a:fillRect/>
          </a:stretch>
        </p:blipFill>
        <p:spPr>
          <a:xfrm rot="16200000">
            <a:off x="1473121" y="0"/>
            <a:ext cx="6197758"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11</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35814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Total</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209800" y="881463"/>
            <a:ext cx="896758" cy="17932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712890" y="1306594"/>
            <a:ext cx="1422841" cy="7468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1409223" y="237994"/>
            <a:ext cx="2039560"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Bootcamp Apps</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185096" y="4262096"/>
            <a:ext cx="213264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SLP Participants</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a:off x="6700047" y="2359395"/>
            <a:ext cx="800116" cy="61993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336816" y="4777652"/>
            <a:ext cx="1633526" cy="7763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6253" y="5442542"/>
            <a:ext cx="2827343"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Bootcamp Participants</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6319939" y="5059948"/>
            <a:ext cx="151533" cy="9880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529114" y="5934499"/>
            <a:ext cx="257969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Participants</a:t>
            </a:r>
          </a:p>
        </p:txBody>
      </p:sp>
      <p:sp>
        <p:nvSpPr>
          <p:cNvPr id="25" name="Content Placeholder 3">
            <a:extLst>
              <a:ext uri="{FF2B5EF4-FFF2-40B4-BE49-F238E27FC236}">
                <a16:creationId xmlns:a16="http://schemas.microsoft.com/office/drawing/2014/main" id="{520B2078-EF05-B644-B2DF-852CD4EA6AD6}"/>
              </a:ext>
            </a:extLst>
          </p:cNvPr>
          <p:cNvSpPr txBox="1">
            <a:spLocks/>
          </p:cNvSpPr>
          <p:nvPr/>
        </p:nvSpPr>
        <p:spPr>
          <a:xfrm>
            <a:off x="6714997" y="566596"/>
            <a:ext cx="2039560"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Apps</a:t>
            </a:r>
          </a:p>
        </p:txBody>
      </p:sp>
      <p:sp>
        <p:nvSpPr>
          <p:cNvPr id="27" name="Content Placeholder 3">
            <a:extLst>
              <a:ext uri="{FF2B5EF4-FFF2-40B4-BE49-F238E27FC236}">
                <a16:creationId xmlns:a16="http://schemas.microsoft.com/office/drawing/2014/main" id="{13712C54-B3E2-9146-ADAD-AC1176BB7B51}"/>
              </a:ext>
            </a:extLst>
          </p:cNvPr>
          <p:cNvSpPr txBox="1">
            <a:spLocks/>
          </p:cNvSpPr>
          <p:nvPr/>
        </p:nvSpPr>
        <p:spPr>
          <a:xfrm>
            <a:off x="7518515" y="1827177"/>
            <a:ext cx="1465811"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 Apps</a:t>
            </a:r>
          </a:p>
        </p:txBody>
      </p:sp>
      <p:cxnSp>
        <p:nvCxnSpPr>
          <p:cNvPr id="31" name="Straight Arrow Connector 30">
            <a:extLst>
              <a:ext uri="{FF2B5EF4-FFF2-40B4-BE49-F238E27FC236}">
                <a16:creationId xmlns:a16="http://schemas.microsoft.com/office/drawing/2014/main" id="{7D01654F-C207-DA47-A0EB-440C7B873722}"/>
              </a:ext>
            </a:extLst>
          </p:cNvPr>
          <p:cNvCxnSpPr>
            <a:cxnSpLocks/>
          </p:cNvCxnSpPr>
          <p:nvPr/>
        </p:nvCxnSpPr>
        <p:spPr>
          <a:xfrm flipH="1">
            <a:off x="6880233" y="4589984"/>
            <a:ext cx="360183" cy="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9BC107D5-7448-F34D-AA73-46C77B865797}"/>
              </a:ext>
            </a:extLst>
          </p:cNvPr>
          <p:cNvSpPr txBox="1">
            <a:spLocks/>
          </p:cNvSpPr>
          <p:nvPr/>
        </p:nvSpPr>
        <p:spPr>
          <a:xfrm>
            <a:off x="1708962" y="2158332"/>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(38.3%)</a:t>
            </a:r>
          </a:p>
        </p:txBody>
      </p:sp>
      <p:sp>
        <p:nvSpPr>
          <p:cNvPr id="33" name="Content Placeholder 3">
            <a:extLst>
              <a:ext uri="{FF2B5EF4-FFF2-40B4-BE49-F238E27FC236}">
                <a16:creationId xmlns:a16="http://schemas.microsoft.com/office/drawing/2014/main" id="{8FC8789C-52A4-D94E-8D67-0990FC322151}"/>
              </a:ext>
            </a:extLst>
          </p:cNvPr>
          <p:cNvSpPr txBox="1">
            <a:spLocks/>
          </p:cNvSpPr>
          <p:nvPr/>
        </p:nvSpPr>
        <p:spPr>
          <a:xfrm>
            <a:off x="5462440" y="885151"/>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(24.8%)</a:t>
            </a:r>
          </a:p>
        </p:txBody>
      </p:sp>
      <p:sp>
        <p:nvSpPr>
          <p:cNvPr id="34" name="Content Placeholder 3">
            <a:extLst>
              <a:ext uri="{FF2B5EF4-FFF2-40B4-BE49-F238E27FC236}">
                <a16:creationId xmlns:a16="http://schemas.microsoft.com/office/drawing/2014/main" id="{BE429A9B-906D-9F4C-A57D-D91923999141}"/>
              </a:ext>
            </a:extLst>
          </p:cNvPr>
          <p:cNvSpPr txBox="1">
            <a:spLocks/>
          </p:cNvSpPr>
          <p:nvPr/>
        </p:nvSpPr>
        <p:spPr>
          <a:xfrm>
            <a:off x="7541659" y="2929800"/>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(15.4%)</a:t>
            </a:r>
          </a:p>
        </p:txBody>
      </p:sp>
      <p:sp>
        <p:nvSpPr>
          <p:cNvPr id="35" name="Content Placeholder 3">
            <a:extLst>
              <a:ext uri="{FF2B5EF4-FFF2-40B4-BE49-F238E27FC236}">
                <a16:creationId xmlns:a16="http://schemas.microsoft.com/office/drawing/2014/main" id="{3F27B687-DC95-554E-9836-8DD2B9A922DA}"/>
              </a:ext>
            </a:extLst>
          </p:cNvPr>
          <p:cNvSpPr txBox="1">
            <a:spLocks/>
          </p:cNvSpPr>
          <p:nvPr/>
        </p:nvSpPr>
        <p:spPr>
          <a:xfrm>
            <a:off x="3611915" y="5656844"/>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(26.6%)</a:t>
            </a:r>
          </a:p>
        </p:txBody>
      </p:sp>
      <p:sp>
        <p:nvSpPr>
          <p:cNvPr id="36" name="Content Placeholder 3">
            <a:extLst>
              <a:ext uri="{FF2B5EF4-FFF2-40B4-BE49-F238E27FC236}">
                <a16:creationId xmlns:a16="http://schemas.microsoft.com/office/drawing/2014/main" id="{8D516B67-AA5F-584D-9459-26170AEFA82A}"/>
              </a:ext>
            </a:extLst>
          </p:cNvPr>
          <p:cNvSpPr txBox="1">
            <a:spLocks/>
          </p:cNvSpPr>
          <p:nvPr/>
        </p:nvSpPr>
        <p:spPr>
          <a:xfrm>
            <a:off x="6654410" y="5525613"/>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(26.9%)</a:t>
            </a:r>
          </a:p>
        </p:txBody>
      </p:sp>
      <p:sp>
        <p:nvSpPr>
          <p:cNvPr id="37" name="Content Placeholder 3">
            <a:extLst>
              <a:ext uri="{FF2B5EF4-FFF2-40B4-BE49-F238E27FC236}">
                <a16:creationId xmlns:a16="http://schemas.microsoft.com/office/drawing/2014/main" id="{84C8B439-A6F9-8743-82D5-2C13D3ADCD14}"/>
              </a:ext>
            </a:extLst>
          </p:cNvPr>
          <p:cNvSpPr txBox="1">
            <a:spLocks/>
          </p:cNvSpPr>
          <p:nvPr/>
        </p:nvSpPr>
        <p:spPr>
          <a:xfrm>
            <a:off x="7694505" y="4871283"/>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(10.7%)</a:t>
            </a:r>
          </a:p>
        </p:txBody>
      </p:sp>
    </p:spTree>
    <p:extLst>
      <p:ext uri="{BB962C8B-B14F-4D97-AF65-F5344CB8AC3E}">
        <p14:creationId xmlns:p14="http://schemas.microsoft.com/office/powerpoint/2010/main" val="402725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52D44A-CB6B-E14F-8848-76C322229300}"/>
              </a:ext>
            </a:extLst>
          </p:cNvPr>
          <p:cNvSpPr/>
          <p:nvPr/>
        </p:nvSpPr>
        <p:spPr>
          <a:xfrm rot="5400000">
            <a:off x="781696" y="4898585"/>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1E4ACAFC-65C7-B64C-A066-9B53C9E36648}"/>
              </a:ext>
            </a:extLst>
          </p:cNvPr>
          <p:cNvSpPr/>
          <p:nvPr/>
        </p:nvSpPr>
        <p:spPr>
          <a:xfrm rot="5400000">
            <a:off x="6995459" y="-496047"/>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1C7B7FE7-E431-9F4B-BB2F-25A7E36BBC70}"/>
              </a:ext>
            </a:extLst>
          </p:cNvPr>
          <p:cNvPicPr>
            <a:picLocks noChangeAspect="1"/>
          </p:cNvPicPr>
          <p:nvPr/>
        </p:nvPicPr>
        <p:blipFill>
          <a:blip r:embed="rId3"/>
          <a:stretch>
            <a:fillRect/>
          </a:stretch>
        </p:blipFill>
        <p:spPr>
          <a:xfrm rot="3850524">
            <a:off x="805347" y="63329"/>
            <a:ext cx="6953914" cy="7288133"/>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12</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Years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277092" y="5723131"/>
            <a:ext cx="155170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2018-2019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362200" y="1375405"/>
            <a:ext cx="2209799" cy="365379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4876798" y="1514900"/>
            <a:ext cx="1676402" cy="34381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876798" y="-84455"/>
            <a:ext cx="1752602"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083389" y="5882672"/>
            <a:ext cx="1617261"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2020-2021</a:t>
            </a:r>
          </a:p>
        </p:txBody>
      </p:sp>
      <p:sp>
        <p:nvSpPr>
          <p:cNvPr id="13" name="Rectangle 12">
            <a:extLst>
              <a:ext uri="{FF2B5EF4-FFF2-40B4-BE49-F238E27FC236}">
                <a16:creationId xmlns:a16="http://schemas.microsoft.com/office/drawing/2014/main" id="{378A373B-6A62-FC4D-A3D6-9D9F146E7B89}"/>
              </a:ext>
            </a:extLst>
          </p:cNvPr>
          <p:cNvSpPr/>
          <p:nvPr/>
        </p:nvSpPr>
        <p:spPr>
          <a:xfrm rot="5400000">
            <a:off x="1802560" y="-1579522"/>
            <a:ext cx="165312" cy="356955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132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AE3FC3A-E6FC-9647-AABB-2F1C077FC6A2}"/>
              </a:ext>
            </a:extLst>
          </p:cNvPr>
          <p:cNvSpPr/>
          <p:nvPr/>
        </p:nvSpPr>
        <p:spPr>
          <a:xfrm rot="5400000">
            <a:off x="7263321" y="1098387"/>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descr="A close-up of a fan&#10;&#10;Description automatically generated with low confidence">
            <a:extLst>
              <a:ext uri="{FF2B5EF4-FFF2-40B4-BE49-F238E27FC236}">
                <a16:creationId xmlns:a16="http://schemas.microsoft.com/office/drawing/2014/main" id="{71F8B582-F905-FB47-9C4C-3BDB609DE627}"/>
              </a:ext>
            </a:extLst>
          </p:cNvPr>
          <p:cNvPicPr>
            <a:picLocks noChangeAspect="1"/>
          </p:cNvPicPr>
          <p:nvPr/>
        </p:nvPicPr>
        <p:blipFill>
          <a:blip r:embed="rId3"/>
          <a:stretch>
            <a:fillRect/>
          </a:stretch>
        </p:blipFill>
        <p:spPr>
          <a:xfrm>
            <a:off x="424670" y="0"/>
            <a:ext cx="8162403"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13</a:t>
            </a:fld>
            <a:endParaRPr lang="en-US" dirty="0"/>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3505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a:t>
            </a:r>
          </a:p>
          <a:p>
            <a:pPr marL="0" indent="0">
              <a:buFont typeface="Wingdings" charset="2"/>
              <a:buNone/>
            </a:pPr>
            <a:r>
              <a:rPr lang="en-US" dirty="0">
                <a:solidFill>
                  <a:srgbClr val="02ADBA"/>
                </a:solidFill>
              </a:rPr>
              <a:t>2018-2019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3845926" y="60328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4303315" y="5514074"/>
            <a:ext cx="770830" cy="70334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743015" y="570456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V="1">
            <a:off x="1245243" y="4490774"/>
            <a:ext cx="1303488" cy="147016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2438400" y="1792526"/>
            <a:ext cx="1700036" cy="19049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1326333" y="1686789"/>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4688731" y="843490"/>
            <a:ext cx="1403680" cy="160040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092411" y="30767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320170" y="1123458"/>
            <a:ext cx="1004800" cy="122068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7446567" y="492107"/>
            <a:ext cx="136826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 Apps</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7929888" y="4241130"/>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BC</a:t>
            </a:r>
            <a:r>
              <a:rPr lang="en-US" sz="1800" dirty="0"/>
              <a:t> </a:t>
            </a:r>
          </a:p>
          <a:p>
            <a:pPr marL="0" indent="0">
              <a:lnSpc>
                <a:spcPct val="200000"/>
              </a:lnSpc>
              <a:buFont typeface="Wingdings" charset="2"/>
              <a:buNone/>
            </a:pPr>
            <a:r>
              <a:rPr lang="en-US" sz="1800" dirty="0"/>
              <a:t>Participants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6783632" y="3657275"/>
            <a:ext cx="1082676" cy="8295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7328291" y="2056008"/>
            <a:ext cx="613914" cy="88800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8018486" y="3567822"/>
            <a:ext cx="1125514"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 Apps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6859529" y="3890671"/>
            <a:ext cx="1158957" cy="13887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473877" y="1424657"/>
            <a:ext cx="158152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Apps</a:t>
            </a:r>
          </a:p>
        </p:txBody>
      </p:sp>
      <p:cxnSp>
        <p:nvCxnSpPr>
          <p:cNvPr id="44" name="Straight Arrow Connector 43">
            <a:extLst>
              <a:ext uri="{FF2B5EF4-FFF2-40B4-BE49-F238E27FC236}">
                <a16:creationId xmlns:a16="http://schemas.microsoft.com/office/drawing/2014/main" id="{E580E4A2-04F8-B74C-94E6-BC1304AD50F3}"/>
              </a:ext>
            </a:extLst>
          </p:cNvPr>
          <p:cNvCxnSpPr>
            <a:cxnSpLocks/>
          </p:cNvCxnSpPr>
          <p:nvPr/>
        </p:nvCxnSpPr>
        <p:spPr>
          <a:xfrm flipH="1" flipV="1">
            <a:off x="6494154" y="4123220"/>
            <a:ext cx="1247188" cy="13101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5" name="Content Placeholder 3">
            <a:extLst>
              <a:ext uri="{FF2B5EF4-FFF2-40B4-BE49-F238E27FC236}">
                <a16:creationId xmlns:a16="http://schemas.microsoft.com/office/drawing/2014/main" id="{AA0D6FD0-4505-7440-8122-A8CB142B3BB8}"/>
              </a:ext>
            </a:extLst>
          </p:cNvPr>
          <p:cNvSpPr txBox="1">
            <a:spLocks/>
          </p:cNvSpPr>
          <p:nvPr/>
        </p:nvSpPr>
        <p:spPr>
          <a:xfrm>
            <a:off x="7838228" y="5134096"/>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Sprint</a:t>
            </a:r>
            <a:r>
              <a:rPr lang="en-US" sz="1800" dirty="0"/>
              <a:t> </a:t>
            </a:r>
          </a:p>
          <a:p>
            <a:pPr marL="0" indent="0">
              <a:lnSpc>
                <a:spcPct val="200000"/>
              </a:lnSpc>
              <a:buFont typeface="Wingdings" charset="2"/>
              <a:buNone/>
            </a:pPr>
            <a:r>
              <a:rPr lang="en-US" sz="1800" dirty="0"/>
              <a:t>Participants</a:t>
            </a:r>
          </a:p>
        </p:txBody>
      </p:sp>
      <p:cxnSp>
        <p:nvCxnSpPr>
          <p:cNvPr id="46" name="Straight Arrow Connector 45">
            <a:extLst>
              <a:ext uri="{FF2B5EF4-FFF2-40B4-BE49-F238E27FC236}">
                <a16:creationId xmlns:a16="http://schemas.microsoft.com/office/drawing/2014/main" id="{21F3CF63-B0CC-5949-8885-ABECA14242AB}"/>
              </a:ext>
            </a:extLst>
          </p:cNvPr>
          <p:cNvCxnSpPr>
            <a:cxnSpLocks/>
          </p:cNvCxnSpPr>
          <p:nvPr/>
        </p:nvCxnSpPr>
        <p:spPr>
          <a:xfrm flipH="1" flipV="1">
            <a:off x="6230602" y="4516489"/>
            <a:ext cx="806365" cy="159596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8" name="Content Placeholder 3">
            <a:extLst>
              <a:ext uri="{FF2B5EF4-FFF2-40B4-BE49-F238E27FC236}">
                <a16:creationId xmlns:a16="http://schemas.microsoft.com/office/drawing/2014/main" id="{B4C7ADCA-89FF-9F44-AC00-4E9CAE2DB5D2}"/>
              </a:ext>
            </a:extLst>
          </p:cNvPr>
          <p:cNvSpPr txBox="1">
            <a:spLocks/>
          </p:cNvSpPr>
          <p:nvPr/>
        </p:nvSpPr>
        <p:spPr>
          <a:xfrm>
            <a:off x="7096866" y="5849880"/>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SLP</a:t>
            </a:r>
            <a:r>
              <a:rPr lang="en-US" sz="1800" dirty="0"/>
              <a:t> </a:t>
            </a:r>
          </a:p>
          <a:p>
            <a:pPr marL="0" indent="0">
              <a:lnSpc>
                <a:spcPct val="200000"/>
              </a:lnSpc>
              <a:buFont typeface="Wingdings" charset="2"/>
              <a:buNone/>
            </a:pPr>
            <a:r>
              <a:rPr lang="en-US" sz="1800" dirty="0"/>
              <a:t>Participants</a:t>
            </a:r>
          </a:p>
        </p:txBody>
      </p:sp>
      <p:sp>
        <p:nvSpPr>
          <p:cNvPr id="49" name="Content Placeholder 3">
            <a:extLst>
              <a:ext uri="{FF2B5EF4-FFF2-40B4-BE49-F238E27FC236}">
                <a16:creationId xmlns:a16="http://schemas.microsoft.com/office/drawing/2014/main" id="{A2401E3B-094F-9C46-9B66-05D8F25FF5DF}"/>
              </a:ext>
            </a:extLst>
          </p:cNvPr>
          <p:cNvSpPr txBox="1">
            <a:spLocks/>
          </p:cNvSpPr>
          <p:nvPr/>
        </p:nvSpPr>
        <p:spPr>
          <a:xfrm>
            <a:off x="3654124" y="829749"/>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(50.9%)</a:t>
            </a:r>
          </a:p>
        </p:txBody>
      </p:sp>
      <p:sp>
        <p:nvSpPr>
          <p:cNvPr id="50" name="Content Placeholder 3">
            <a:extLst>
              <a:ext uri="{FF2B5EF4-FFF2-40B4-BE49-F238E27FC236}">
                <a16:creationId xmlns:a16="http://schemas.microsoft.com/office/drawing/2014/main" id="{C4BD829D-C6F7-6747-9532-40787F7D1988}"/>
              </a:ext>
            </a:extLst>
          </p:cNvPr>
          <p:cNvSpPr txBox="1">
            <a:spLocks/>
          </p:cNvSpPr>
          <p:nvPr/>
        </p:nvSpPr>
        <p:spPr>
          <a:xfrm>
            <a:off x="1305538" y="4383603"/>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(74.0%)</a:t>
            </a:r>
          </a:p>
        </p:txBody>
      </p:sp>
      <p:sp>
        <p:nvSpPr>
          <p:cNvPr id="51" name="Content Placeholder 3">
            <a:extLst>
              <a:ext uri="{FF2B5EF4-FFF2-40B4-BE49-F238E27FC236}">
                <a16:creationId xmlns:a16="http://schemas.microsoft.com/office/drawing/2014/main" id="{011414B2-43EA-F84A-ADA7-29A08895BCE2}"/>
              </a:ext>
            </a:extLst>
          </p:cNvPr>
          <p:cNvSpPr txBox="1">
            <a:spLocks/>
          </p:cNvSpPr>
          <p:nvPr/>
        </p:nvSpPr>
        <p:spPr>
          <a:xfrm>
            <a:off x="5032314" y="6089394"/>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(54.7%)</a:t>
            </a:r>
          </a:p>
        </p:txBody>
      </p:sp>
      <p:sp>
        <p:nvSpPr>
          <p:cNvPr id="52" name="Content Placeholder 3">
            <a:extLst>
              <a:ext uri="{FF2B5EF4-FFF2-40B4-BE49-F238E27FC236}">
                <a16:creationId xmlns:a16="http://schemas.microsoft.com/office/drawing/2014/main" id="{7AF59DE8-E6FB-1A43-B828-B683FBEBA93F}"/>
              </a:ext>
            </a:extLst>
          </p:cNvPr>
          <p:cNvSpPr txBox="1">
            <a:spLocks/>
          </p:cNvSpPr>
          <p:nvPr/>
        </p:nvSpPr>
        <p:spPr>
          <a:xfrm>
            <a:off x="6386605" y="1438161"/>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(22.0%)</a:t>
            </a:r>
          </a:p>
        </p:txBody>
      </p:sp>
      <p:sp>
        <p:nvSpPr>
          <p:cNvPr id="53" name="Content Placeholder 3">
            <a:extLst>
              <a:ext uri="{FF2B5EF4-FFF2-40B4-BE49-F238E27FC236}">
                <a16:creationId xmlns:a16="http://schemas.microsoft.com/office/drawing/2014/main" id="{F1478D0D-AEE1-7F42-A1F4-98965013A192}"/>
              </a:ext>
            </a:extLst>
          </p:cNvPr>
          <p:cNvSpPr txBox="1">
            <a:spLocks/>
          </p:cNvSpPr>
          <p:nvPr/>
        </p:nvSpPr>
        <p:spPr>
          <a:xfrm>
            <a:off x="7893132" y="2679244"/>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(21.6%)</a:t>
            </a:r>
          </a:p>
        </p:txBody>
      </p:sp>
      <p:sp>
        <p:nvSpPr>
          <p:cNvPr id="55" name="Content Placeholder 3">
            <a:extLst>
              <a:ext uri="{FF2B5EF4-FFF2-40B4-BE49-F238E27FC236}">
                <a16:creationId xmlns:a16="http://schemas.microsoft.com/office/drawing/2014/main" id="{E18618E5-34C4-5A47-8AAD-6F295F56DCF3}"/>
              </a:ext>
            </a:extLst>
          </p:cNvPr>
          <p:cNvSpPr txBox="1">
            <a:spLocks/>
          </p:cNvSpPr>
          <p:nvPr/>
        </p:nvSpPr>
        <p:spPr>
          <a:xfrm>
            <a:off x="3807472" y="2443893"/>
            <a:ext cx="571462"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(0%)</a:t>
            </a:r>
          </a:p>
        </p:txBody>
      </p:sp>
    </p:spTree>
    <p:extLst>
      <p:ext uri="{BB962C8B-B14F-4D97-AF65-F5344CB8AC3E}">
        <p14:creationId xmlns:p14="http://schemas.microsoft.com/office/powerpoint/2010/main" val="105071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C357374-C23D-504D-9CDF-97DD1A904894}"/>
              </a:ext>
            </a:extLst>
          </p:cNvPr>
          <p:cNvSpPr/>
          <p:nvPr/>
        </p:nvSpPr>
        <p:spPr>
          <a:xfrm rot="5400000">
            <a:off x="864123" y="5509975"/>
            <a:ext cx="516511" cy="1973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CCABF11-E25D-164D-A3F7-B2F35333D5DE}"/>
              </a:ext>
            </a:extLst>
          </p:cNvPr>
          <p:cNvSpPr/>
          <p:nvPr/>
        </p:nvSpPr>
        <p:spPr>
          <a:xfrm>
            <a:off x="6096000" y="5892230"/>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9D37CDAB-66B2-5C42-823B-AAE97F5DEF0D}"/>
              </a:ext>
            </a:extLst>
          </p:cNvPr>
          <p:cNvSpPr/>
          <p:nvPr/>
        </p:nvSpPr>
        <p:spPr>
          <a:xfrm rot="5400000">
            <a:off x="7523227" y="70137"/>
            <a:ext cx="1340368" cy="13946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background pattern&#10;&#10;Description automatically generated">
            <a:extLst>
              <a:ext uri="{FF2B5EF4-FFF2-40B4-BE49-F238E27FC236}">
                <a16:creationId xmlns:a16="http://schemas.microsoft.com/office/drawing/2014/main" id="{3B58FD52-6697-2A4C-8CD0-3E0FCBCB92ED}"/>
              </a:ext>
            </a:extLst>
          </p:cNvPr>
          <p:cNvPicPr>
            <a:picLocks noChangeAspect="1"/>
          </p:cNvPicPr>
          <p:nvPr/>
        </p:nvPicPr>
        <p:blipFill>
          <a:blip r:embed="rId3"/>
          <a:stretch>
            <a:fillRect/>
          </a:stretch>
        </p:blipFill>
        <p:spPr>
          <a:xfrm>
            <a:off x="656715" y="9384"/>
            <a:ext cx="6900729" cy="6858000"/>
          </a:xfrm>
          <a:prstGeom prst="rect">
            <a:avLst/>
          </a:prstGeom>
        </p:spPr>
      </p:pic>
      <p:sp>
        <p:nvSpPr>
          <p:cNvPr id="43" name="Rectangle 42">
            <a:extLst>
              <a:ext uri="{FF2B5EF4-FFF2-40B4-BE49-F238E27FC236}">
                <a16:creationId xmlns:a16="http://schemas.microsoft.com/office/drawing/2014/main" id="{DAE3FC3A-E6FC-9647-AABB-2F1C077FC6A2}"/>
              </a:ext>
            </a:extLst>
          </p:cNvPr>
          <p:cNvSpPr/>
          <p:nvPr/>
        </p:nvSpPr>
        <p:spPr>
          <a:xfrm rot="5400000">
            <a:off x="7263321" y="1098387"/>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14</a:t>
            </a:fld>
            <a:endParaRPr lang="en-US" dirty="0"/>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599" y="27709"/>
            <a:ext cx="345567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2019-2020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3845926" y="60328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4267200" y="5296642"/>
            <a:ext cx="629353" cy="81581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839003" y="5809528"/>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V="1">
            <a:off x="1379767" y="4642290"/>
            <a:ext cx="1303488" cy="147016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2052354" y="2299811"/>
            <a:ext cx="1700036" cy="19049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991047" y="2223436"/>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a:off x="1117895" y="1699493"/>
            <a:ext cx="1396705" cy="39813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488819" y="111662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flipV="1">
            <a:off x="6388723" y="2694160"/>
            <a:ext cx="1095497" cy="235318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6770514" y="5985961"/>
            <a:ext cx="136826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 Apps</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7380678" y="4996763"/>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BC</a:t>
            </a:r>
            <a:r>
              <a:rPr lang="en-US" sz="1800" dirty="0"/>
              <a:t> </a:t>
            </a:r>
          </a:p>
          <a:p>
            <a:pPr marL="0" indent="0">
              <a:lnSpc>
                <a:spcPct val="200000"/>
              </a:lnSpc>
              <a:buFont typeface="Wingdings" charset="2"/>
              <a:buNone/>
            </a:pPr>
            <a:r>
              <a:rPr lang="en-US" sz="1800" dirty="0"/>
              <a:t>Participants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922464" y="3325977"/>
            <a:ext cx="1097391" cy="278647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flipV="1">
            <a:off x="6096001" y="1627802"/>
            <a:ext cx="1770307" cy="60219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669970" y="31176"/>
            <a:ext cx="1125514"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 Apps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5643984" y="435599"/>
            <a:ext cx="1935673" cy="82408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500240" y="2057343"/>
            <a:ext cx="158152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Apps</a:t>
            </a:r>
          </a:p>
        </p:txBody>
      </p:sp>
      <p:cxnSp>
        <p:nvCxnSpPr>
          <p:cNvPr id="44" name="Straight Arrow Connector 43">
            <a:extLst>
              <a:ext uri="{FF2B5EF4-FFF2-40B4-BE49-F238E27FC236}">
                <a16:creationId xmlns:a16="http://schemas.microsoft.com/office/drawing/2014/main" id="{E580E4A2-04F8-B74C-94E6-BC1304AD50F3}"/>
              </a:ext>
            </a:extLst>
          </p:cNvPr>
          <p:cNvCxnSpPr>
            <a:cxnSpLocks/>
          </p:cNvCxnSpPr>
          <p:nvPr/>
        </p:nvCxnSpPr>
        <p:spPr>
          <a:xfrm flipH="1">
            <a:off x="5901411" y="1006906"/>
            <a:ext cx="1659673" cy="43684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5" name="Content Placeholder 3">
            <a:extLst>
              <a:ext uri="{FF2B5EF4-FFF2-40B4-BE49-F238E27FC236}">
                <a16:creationId xmlns:a16="http://schemas.microsoft.com/office/drawing/2014/main" id="{AA0D6FD0-4505-7440-8122-A8CB142B3BB8}"/>
              </a:ext>
            </a:extLst>
          </p:cNvPr>
          <p:cNvSpPr txBox="1">
            <a:spLocks/>
          </p:cNvSpPr>
          <p:nvPr/>
        </p:nvSpPr>
        <p:spPr>
          <a:xfrm>
            <a:off x="7601237" y="712032"/>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Sprint</a:t>
            </a:r>
            <a:r>
              <a:rPr lang="en-US" sz="1800" dirty="0"/>
              <a:t> </a:t>
            </a:r>
          </a:p>
          <a:p>
            <a:pPr marL="0" indent="0">
              <a:lnSpc>
                <a:spcPct val="200000"/>
              </a:lnSpc>
              <a:buFont typeface="Wingdings" charset="2"/>
              <a:buNone/>
            </a:pPr>
            <a:r>
              <a:rPr lang="en-US" sz="1800" dirty="0"/>
              <a:t>Participants</a:t>
            </a:r>
          </a:p>
        </p:txBody>
      </p:sp>
      <p:cxnSp>
        <p:nvCxnSpPr>
          <p:cNvPr id="46" name="Straight Arrow Connector 45">
            <a:extLst>
              <a:ext uri="{FF2B5EF4-FFF2-40B4-BE49-F238E27FC236}">
                <a16:creationId xmlns:a16="http://schemas.microsoft.com/office/drawing/2014/main" id="{21F3CF63-B0CC-5949-8885-ABECA14242AB}"/>
              </a:ext>
            </a:extLst>
          </p:cNvPr>
          <p:cNvCxnSpPr>
            <a:cxnSpLocks/>
          </p:cNvCxnSpPr>
          <p:nvPr/>
        </p:nvCxnSpPr>
        <p:spPr>
          <a:xfrm flipH="1">
            <a:off x="5543736" y="283356"/>
            <a:ext cx="552264" cy="6211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8" name="Content Placeholder 3">
            <a:extLst>
              <a:ext uri="{FF2B5EF4-FFF2-40B4-BE49-F238E27FC236}">
                <a16:creationId xmlns:a16="http://schemas.microsoft.com/office/drawing/2014/main" id="{B4C7ADCA-89FF-9F44-AC00-4E9CAE2DB5D2}"/>
              </a:ext>
            </a:extLst>
          </p:cNvPr>
          <p:cNvSpPr txBox="1">
            <a:spLocks/>
          </p:cNvSpPr>
          <p:nvPr/>
        </p:nvSpPr>
        <p:spPr>
          <a:xfrm>
            <a:off x="6143233" y="-61645"/>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SLP</a:t>
            </a:r>
            <a:r>
              <a:rPr lang="en-US" sz="1800" dirty="0"/>
              <a:t> </a:t>
            </a:r>
          </a:p>
          <a:p>
            <a:pPr marL="0" indent="0">
              <a:lnSpc>
                <a:spcPct val="200000"/>
              </a:lnSpc>
              <a:buFont typeface="Wingdings" charset="2"/>
              <a:buNone/>
            </a:pPr>
            <a:r>
              <a:rPr lang="en-US" sz="1800" dirty="0"/>
              <a:t>Participants</a:t>
            </a:r>
          </a:p>
        </p:txBody>
      </p:sp>
      <p:sp>
        <p:nvSpPr>
          <p:cNvPr id="31" name="Rectangle 30">
            <a:extLst>
              <a:ext uri="{FF2B5EF4-FFF2-40B4-BE49-F238E27FC236}">
                <a16:creationId xmlns:a16="http://schemas.microsoft.com/office/drawing/2014/main" id="{3389FE1D-EFCE-4A42-BE2D-DFA4DE95802C}"/>
              </a:ext>
            </a:extLst>
          </p:cNvPr>
          <p:cNvSpPr/>
          <p:nvPr/>
        </p:nvSpPr>
        <p:spPr>
          <a:xfrm rot="5400000">
            <a:off x="976218" y="-844864"/>
            <a:ext cx="283355" cy="1973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Content Placeholder 3">
            <a:extLst>
              <a:ext uri="{FF2B5EF4-FFF2-40B4-BE49-F238E27FC236}">
                <a16:creationId xmlns:a16="http://schemas.microsoft.com/office/drawing/2014/main" id="{CB426CD0-FE17-694A-820E-91A1CBDEB1EC}"/>
              </a:ext>
            </a:extLst>
          </p:cNvPr>
          <p:cNvSpPr txBox="1">
            <a:spLocks/>
          </p:cNvSpPr>
          <p:nvPr/>
        </p:nvSpPr>
        <p:spPr>
          <a:xfrm>
            <a:off x="1357554" y="4556745"/>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(67.2%)</a:t>
            </a:r>
          </a:p>
        </p:txBody>
      </p:sp>
      <p:sp>
        <p:nvSpPr>
          <p:cNvPr id="49" name="Content Placeholder 3">
            <a:extLst>
              <a:ext uri="{FF2B5EF4-FFF2-40B4-BE49-F238E27FC236}">
                <a16:creationId xmlns:a16="http://schemas.microsoft.com/office/drawing/2014/main" id="{FDC4557E-4943-1645-A354-C5F6304E0474}"/>
              </a:ext>
            </a:extLst>
          </p:cNvPr>
          <p:cNvSpPr txBox="1">
            <a:spLocks/>
          </p:cNvSpPr>
          <p:nvPr/>
        </p:nvSpPr>
        <p:spPr>
          <a:xfrm>
            <a:off x="3312227" y="1371752"/>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(43.0%)</a:t>
            </a:r>
          </a:p>
        </p:txBody>
      </p:sp>
      <p:sp>
        <p:nvSpPr>
          <p:cNvPr id="50" name="Content Placeholder 3">
            <a:extLst>
              <a:ext uri="{FF2B5EF4-FFF2-40B4-BE49-F238E27FC236}">
                <a16:creationId xmlns:a16="http://schemas.microsoft.com/office/drawing/2014/main" id="{3FEE5869-1C48-3A49-AC15-343D70A066CD}"/>
              </a:ext>
            </a:extLst>
          </p:cNvPr>
          <p:cNvSpPr txBox="1">
            <a:spLocks/>
          </p:cNvSpPr>
          <p:nvPr/>
        </p:nvSpPr>
        <p:spPr>
          <a:xfrm>
            <a:off x="4885517" y="5790796"/>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(48.9%)</a:t>
            </a:r>
          </a:p>
        </p:txBody>
      </p:sp>
      <p:sp>
        <p:nvSpPr>
          <p:cNvPr id="51" name="Content Placeholder 3">
            <a:extLst>
              <a:ext uri="{FF2B5EF4-FFF2-40B4-BE49-F238E27FC236}">
                <a16:creationId xmlns:a16="http://schemas.microsoft.com/office/drawing/2014/main" id="{165E0215-0BCD-8748-8EB4-E5982A31E5B3}"/>
              </a:ext>
            </a:extLst>
          </p:cNvPr>
          <p:cNvSpPr txBox="1">
            <a:spLocks/>
          </p:cNvSpPr>
          <p:nvPr/>
        </p:nvSpPr>
        <p:spPr>
          <a:xfrm>
            <a:off x="6187100" y="3653254"/>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(22.7%)</a:t>
            </a:r>
          </a:p>
        </p:txBody>
      </p:sp>
    </p:spTree>
    <p:extLst>
      <p:ext uri="{BB962C8B-B14F-4D97-AF65-F5344CB8AC3E}">
        <p14:creationId xmlns:p14="http://schemas.microsoft.com/office/powerpoint/2010/main" val="3954406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ABF11-E25D-164D-A3F7-B2F35333D5DE}"/>
              </a:ext>
            </a:extLst>
          </p:cNvPr>
          <p:cNvSpPr/>
          <p:nvPr/>
        </p:nvSpPr>
        <p:spPr>
          <a:xfrm>
            <a:off x="6096000" y="5892230"/>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descr="Background pattern&#10;&#10;Description automatically generated">
            <a:extLst>
              <a:ext uri="{FF2B5EF4-FFF2-40B4-BE49-F238E27FC236}">
                <a16:creationId xmlns:a16="http://schemas.microsoft.com/office/drawing/2014/main" id="{9EED3369-CB43-5B49-A72F-B358B1C561EB}"/>
              </a:ext>
            </a:extLst>
          </p:cNvPr>
          <p:cNvPicPr>
            <a:picLocks noChangeAspect="1"/>
          </p:cNvPicPr>
          <p:nvPr/>
        </p:nvPicPr>
        <p:blipFill>
          <a:blip r:embed="rId3"/>
          <a:stretch>
            <a:fillRect/>
          </a:stretch>
        </p:blipFill>
        <p:spPr>
          <a:xfrm rot="5400000">
            <a:off x="1210045" y="-495609"/>
            <a:ext cx="6839339" cy="7809370"/>
          </a:xfrm>
          <a:prstGeom prst="rect">
            <a:avLst/>
          </a:prstGeom>
        </p:spPr>
      </p:pic>
      <p:sp>
        <p:nvSpPr>
          <p:cNvPr id="30" name="Rectangle 29">
            <a:extLst>
              <a:ext uri="{FF2B5EF4-FFF2-40B4-BE49-F238E27FC236}">
                <a16:creationId xmlns:a16="http://schemas.microsoft.com/office/drawing/2014/main" id="{FC357374-C23D-504D-9CDF-97DD1A904894}"/>
              </a:ext>
            </a:extLst>
          </p:cNvPr>
          <p:cNvSpPr/>
          <p:nvPr/>
        </p:nvSpPr>
        <p:spPr>
          <a:xfrm rot="5400000">
            <a:off x="864123" y="5509975"/>
            <a:ext cx="516511" cy="1973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9D37CDAB-66B2-5C42-823B-AAE97F5DEF0D}"/>
              </a:ext>
            </a:extLst>
          </p:cNvPr>
          <p:cNvSpPr/>
          <p:nvPr/>
        </p:nvSpPr>
        <p:spPr>
          <a:xfrm rot="5400000">
            <a:off x="7523227" y="70137"/>
            <a:ext cx="1340368" cy="13946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DAE3FC3A-E6FC-9647-AABB-2F1C077FC6A2}"/>
              </a:ext>
            </a:extLst>
          </p:cNvPr>
          <p:cNvSpPr/>
          <p:nvPr/>
        </p:nvSpPr>
        <p:spPr>
          <a:xfrm rot="5400000">
            <a:off x="7263321" y="1098387"/>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15</a:t>
            </a:fld>
            <a:endParaRPr lang="en-US" dirty="0"/>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96375" y="149501"/>
            <a:ext cx="345567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Wingdings" charset="2"/>
              <a:buNone/>
            </a:pPr>
            <a:r>
              <a:rPr lang="en-US" dirty="0">
                <a:solidFill>
                  <a:srgbClr val="02ADBA"/>
                </a:solidFill>
              </a:rPr>
              <a:t>People </a:t>
            </a:r>
          </a:p>
          <a:p>
            <a:pPr marL="0" indent="0">
              <a:buFont typeface="Wingdings" charset="2"/>
              <a:buNone/>
            </a:pPr>
            <a:r>
              <a:rPr lang="en-US" dirty="0">
                <a:solidFill>
                  <a:srgbClr val="02ADBA"/>
                </a:solidFill>
              </a:rPr>
              <a:t>2020-2021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2863387" y="606098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3300003" y="5346833"/>
            <a:ext cx="911050" cy="85641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743448" y="590188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V="1">
            <a:off x="1206421" y="4611750"/>
            <a:ext cx="1303488" cy="147016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553804" y="2007373"/>
            <a:ext cx="2292122" cy="96624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505426" y="2753228"/>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a:off x="1117895" y="1699493"/>
            <a:ext cx="1594268" cy="6157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273237" y="111665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flipV="1">
            <a:off x="7020387" y="4303942"/>
            <a:ext cx="897878" cy="10428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5027025" y="-24041"/>
            <a:ext cx="136826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 Apps</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8112780" y="4146413"/>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BC</a:t>
            </a:r>
            <a:r>
              <a:rPr lang="en-US" sz="1800" dirty="0"/>
              <a:t> </a:t>
            </a:r>
          </a:p>
          <a:p>
            <a:pPr marL="0" indent="0">
              <a:lnSpc>
                <a:spcPct val="200000"/>
              </a:lnSpc>
              <a:buFont typeface="Wingdings" charset="2"/>
              <a:buNone/>
            </a:pPr>
            <a:r>
              <a:rPr lang="en-US" sz="1800" dirty="0"/>
              <a:t>Participants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6777064" y="5450812"/>
            <a:ext cx="213773" cy="66834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6141418" y="826580"/>
            <a:ext cx="1858190" cy="295034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5313697" y="6183634"/>
            <a:ext cx="1125514"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 Apps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a:off x="5641970" y="601741"/>
            <a:ext cx="553978" cy="13197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484220" y="197981"/>
            <a:ext cx="158152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Apps</a:t>
            </a:r>
          </a:p>
        </p:txBody>
      </p:sp>
      <p:cxnSp>
        <p:nvCxnSpPr>
          <p:cNvPr id="44" name="Straight Arrow Connector 43">
            <a:extLst>
              <a:ext uri="{FF2B5EF4-FFF2-40B4-BE49-F238E27FC236}">
                <a16:creationId xmlns:a16="http://schemas.microsoft.com/office/drawing/2014/main" id="{E580E4A2-04F8-B74C-94E6-BC1304AD50F3}"/>
              </a:ext>
            </a:extLst>
          </p:cNvPr>
          <p:cNvCxnSpPr>
            <a:cxnSpLocks/>
          </p:cNvCxnSpPr>
          <p:nvPr/>
        </p:nvCxnSpPr>
        <p:spPr>
          <a:xfrm flipH="1" flipV="1">
            <a:off x="7148354" y="3422059"/>
            <a:ext cx="1163392" cy="77758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5" name="Content Placeholder 3">
            <a:extLst>
              <a:ext uri="{FF2B5EF4-FFF2-40B4-BE49-F238E27FC236}">
                <a16:creationId xmlns:a16="http://schemas.microsoft.com/office/drawing/2014/main" id="{AA0D6FD0-4505-7440-8122-A8CB142B3BB8}"/>
              </a:ext>
            </a:extLst>
          </p:cNvPr>
          <p:cNvSpPr txBox="1">
            <a:spLocks/>
          </p:cNvSpPr>
          <p:nvPr/>
        </p:nvSpPr>
        <p:spPr>
          <a:xfrm>
            <a:off x="7890278" y="5279230"/>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Sprint</a:t>
            </a:r>
            <a:r>
              <a:rPr lang="en-US" sz="1800" dirty="0"/>
              <a:t> </a:t>
            </a:r>
          </a:p>
          <a:p>
            <a:pPr marL="0" indent="0">
              <a:lnSpc>
                <a:spcPct val="200000"/>
              </a:lnSpc>
              <a:buFont typeface="Wingdings" charset="2"/>
              <a:buNone/>
            </a:pPr>
            <a:r>
              <a:rPr lang="en-US" sz="1800" dirty="0"/>
              <a:t>Participants</a:t>
            </a:r>
          </a:p>
        </p:txBody>
      </p:sp>
      <p:cxnSp>
        <p:nvCxnSpPr>
          <p:cNvPr id="46" name="Straight Arrow Connector 45">
            <a:extLst>
              <a:ext uri="{FF2B5EF4-FFF2-40B4-BE49-F238E27FC236}">
                <a16:creationId xmlns:a16="http://schemas.microsoft.com/office/drawing/2014/main" id="{21F3CF63-B0CC-5949-8885-ABECA14242AB}"/>
              </a:ext>
            </a:extLst>
          </p:cNvPr>
          <p:cNvCxnSpPr>
            <a:cxnSpLocks/>
          </p:cNvCxnSpPr>
          <p:nvPr/>
        </p:nvCxnSpPr>
        <p:spPr>
          <a:xfrm flipV="1">
            <a:off x="5604507" y="4777434"/>
            <a:ext cx="209219" cy="147777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8" name="Content Placeholder 3">
            <a:extLst>
              <a:ext uri="{FF2B5EF4-FFF2-40B4-BE49-F238E27FC236}">
                <a16:creationId xmlns:a16="http://schemas.microsoft.com/office/drawing/2014/main" id="{B4C7ADCA-89FF-9F44-AC00-4E9CAE2DB5D2}"/>
              </a:ext>
            </a:extLst>
          </p:cNvPr>
          <p:cNvSpPr txBox="1">
            <a:spLocks/>
          </p:cNvSpPr>
          <p:nvPr/>
        </p:nvSpPr>
        <p:spPr>
          <a:xfrm>
            <a:off x="7022003" y="5857390"/>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SLP</a:t>
            </a:r>
            <a:r>
              <a:rPr lang="en-US" sz="1800" dirty="0"/>
              <a:t> </a:t>
            </a:r>
          </a:p>
          <a:p>
            <a:pPr marL="0" indent="0">
              <a:lnSpc>
                <a:spcPct val="200000"/>
              </a:lnSpc>
              <a:buFont typeface="Wingdings" charset="2"/>
              <a:buNone/>
            </a:pPr>
            <a:r>
              <a:rPr lang="en-US" sz="1800" dirty="0"/>
              <a:t>Participants</a:t>
            </a:r>
          </a:p>
        </p:txBody>
      </p:sp>
      <p:sp>
        <p:nvSpPr>
          <p:cNvPr id="31" name="Rectangle 30">
            <a:extLst>
              <a:ext uri="{FF2B5EF4-FFF2-40B4-BE49-F238E27FC236}">
                <a16:creationId xmlns:a16="http://schemas.microsoft.com/office/drawing/2014/main" id="{3389FE1D-EFCE-4A42-BE2D-DFA4DE95802C}"/>
              </a:ext>
            </a:extLst>
          </p:cNvPr>
          <p:cNvSpPr/>
          <p:nvPr/>
        </p:nvSpPr>
        <p:spPr>
          <a:xfrm rot="5400000">
            <a:off x="976218" y="-844864"/>
            <a:ext cx="283355" cy="1973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Content Placeholder 3">
            <a:extLst>
              <a:ext uri="{FF2B5EF4-FFF2-40B4-BE49-F238E27FC236}">
                <a16:creationId xmlns:a16="http://schemas.microsoft.com/office/drawing/2014/main" id="{A0F89BC2-59FE-AC4F-8DDC-D6A6A086F081}"/>
              </a:ext>
            </a:extLst>
          </p:cNvPr>
          <p:cNvSpPr txBox="1">
            <a:spLocks/>
          </p:cNvSpPr>
          <p:nvPr/>
        </p:nvSpPr>
        <p:spPr>
          <a:xfrm>
            <a:off x="4089098" y="6042305"/>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(44.7%)</a:t>
            </a:r>
          </a:p>
        </p:txBody>
      </p:sp>
      <p:sp>
        <p:nvSpPr>
          <p:cNvPr id="50" name="Content Placeholder 3">
            <a:extLst>
              <a:ext uri="{FF2B5EF4-FFF2-40B4-BE49-F238E27FC236}">
                <a16:creationId xmlns:a16="http://schemas.microsoft.com/office/drawing/2014/main" id="{4441CD8F-F7FD-B24C-B9B7-2828EA785817}"/>
              </a:ext>
            </a:extLst>
          </p:cNvPr>
          <p:cNvSpPr txBox="1">
            <a:spLocks/>
          </p:cNvSpPr>
          <p:nvPr/>
        </p:nvSpPr>
        <p:spPr>
          <a:xfrm>
            <a:off x="1225735" y="4696978"/>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(66.9%)</a:t>
            </a:r>
          </a:p>
        </p:txBody>
      </p:sp>
      <p:sp>
        <p:nvSpPr>
          <p:cNvPr id="51" name="Content Placeholder 3">
            <a:extLst>
              <a:ext uri="{FF2B5EF4-FFF2-40B4-BE49-F238E27FC236}">
                <a16:creationId xmlns:a16="http://schemas.microsoft.com/office/drawing/2014/main" id="{27F6BBAC-0E76-6341-ADB0-7F544FE6B563}"/>
              </a:ext>
            </a:extLst>
          </p:cNvPr>
          <p:cNvSpPr txBox="1">
            <a:spLocks/>
          </p:cNvSpPr>
          <p:nvPr/>
        </p:nvSpPr>
        <p:spPr>
          <a:xfrm>
            <a:off x="907053" y="2025751"/>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(13.6%)</a:t>
            </a:r>
          </a:p>
        </p:txBody>
      </p:sp>
      <p:sp>
        <p:nvSpPr>
          <p:cNvPr id="52" name="Content Placeholder 3">
            <a:extLst>
              <a:ext uri="{FF2B5EF4-FFF2-40B4-BE49-F238E27FC236}">
                <a16:creationId xmlns:a16="http://schemas.microsoft.com/office/drawing/2014/main" id="{6A579DF5-2542-2E4F-B2C4-E86FCDF1BEDD}"/>
              </a:ext>
            </a:extLst>
          </p:cNvPr>
          <p:cNvSpPr txBox="1">
            <a:spLocks/>
          </p:cNvSpPr>
          <p:nvPr/>
        </p:nvSpPr>
        <p:spPr>
          <a:xfrm>
            <a:off x="3098457" y="771304"/>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(35.9%)</a:t>
            </a:r>
          </a:p>
        </p:txBody>
      </p:sp>
      <p:sp>
        <p:nvSpPr>
          <p:cNvPr id="53" name="Content Placeholder 3">
            <a:extLst>
              <a:ext uri="{FF2B5EF4-FFF2-40B4-BE49-F238E27FC236}">
                <a16:creationId xmlns:a16="http://schemas.microsoft.com/office/drawing/2014/main" id="{961741A0-F150-3A45-9082-1D37F3DB26E3}"/>
              </a:ext>
            </a:extLst>
          </p:cNvPr>
          <p:cNvSpPr txBox="1">
            <a:spLocks/>
          </p:cNvSpPr>
          <p:nvPr/>
        </p:nvSpPr>
        <p:spPr>
          <a:xfrm>
            <a:off x="6372219" y="1083733"/>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(17.1%)</a:t>
            </a:r>
          </a:p>
        </p:txBody>
      </p:sp>
    </p:spTree>
    <p:extLst>
      <p:ext uri="{BB962C8B-B14F-4D97-AF65-F5344CB8AC3E}">
        <p14:creationId xmlns:p14="http://schemas.microsoft.com/office/powerpoint/2010/main" val="2761978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FC39AD-7852-5B48-BB99-68D4ED058C43}"/>
              </a:ext>
            </a:extLst>
          </p:cNvPr>
          <p:cNvPicPr>
            <a:picLocks noChangeAspect="1"/>
          </p:cNvPicPr>
          <p:nvPr/>
        </p:nvPicPr>
        <p:blipFill>
          <a:blip r:embed="rId3"/>
          <a:stretch>
            <a:fillRect/>
          </a:stretch>
        </p:blipFill>
        <p:spPr>
          <a:xfrm rot="10800000">
            <a:off x="666612" y="0"/>
            <a:ext cx="7810776" cy="6858000"/>
          </a:xfrm>
          <a:prstGeom prst="rect">
            <a:avLst/>
          </a:prstGeom>
        </p:spPr>
      </p:pic>
      <p:sp>
        <p:nvSpPr>
          <p:cNvPr id="6" name="Rectangle 5">
            <a:extLst>
              <a:ext uri="{FF2B5EF4-FFF2-40B4-BE49-F238E27FC236}">
                <a16:creationId xmlns:a16="http://schemas.microsoft.com/office/drawing/2014/main" id="{3CCABF11-E25D-164D-A3F7-B2F35333D5DE}"/>
              </a:ext>
            </a:extLst>
          </p:cNvPr>
          <p:cNvSpPr/>
          <p:nvPr/>
        </p:nvSpPr>
        <p:spPr>
          <a:xfrm>
            <a:off x="6096000" y="5892230"/>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FC357374-C23D-504D-9CDF-97DD1A904894}"/>
              </a:ext>
            </a:extLst>
          </p:cNvPr>
          <p:cNvSpPr/>
          <p:nvPr/>
        </p:nvSpPr>
        <p:spPr>
          <a:xfrm rot="5400000">
            <a:off x="864123" y="5509975"/>
            <a:ext cx="516511" cy="1973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9D37CDAB-66B2-5C42-823B-AAE97F5DEF0D}"/>
              </a:ext>
            </a:extLst>
          </p:cNvPr>
          <p:cNvSpPr/>
          <p:nvPr/>
        </p:nvSpPr>
        <p:spPr>
          <a:xfrm rot="5400000">
            <a:off x="7523227" y="70137"/>
            <a:ext cx="1340368" cy="13946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DAE3FC3A-E6FC-9647-AABB-2F1C077FC6A2}"/>
              </a:ext>
            </a:extLst>
          </p:cNvPr>
          <p:cNvSpPr/>
          <p:nvPr/>
        </p:nvSpPr>
        <p:spPr>
          <a:xfrm rot="5400000">
            <a:off x="7263321" y="1098387"/>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16</a:t>
            </a:fld>
            <a:endParaRPr lang="en-US" dirty="0"/>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01923" y="255744"/>
            <a:ext cx="345567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Wingdings" charset="2"/>
              <a:buNone/>
            </a:pPr>
            <a:r>
              <a:rPr lang="en-US" dirty="0">
                <a:solidFill>
                  <a:srgbClr val="02ADBA"/>
                </a:solidFill>
              </a:rPr>
              <a:t>Total</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233599" y="76314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1910840" y="1214990"/>
            <a:ext cx="1591191" cy="30158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54081" y="385784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V="1">
            <a:off x="556309" y="3504186"/>
            <a:ext cx="2107075" cy="64347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371600" y="4930873"/>
            <a:ext cx="3416534" cy="51323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246086" y="5147873"/>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V="1">
            <a:off x="2307518" y="5482165"/>
            <a:ext cx="1507427" cy="74276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1241999" y="592043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153000" y="1609957"/>
            <a:ext cx="976456" cy="141866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4445461" y="-5835"/>
            <a:ext cx="136826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 Apps</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5848278" y="141678"/>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BC</a:t>
            </a:r>
            <a:r>
              <a:rPr lang="en-US" sz="1800" dirty="0"/>
              <a:t> </a:t>
            </a:r>
          </a:p>
          <a:p>
            <a:pPr marL="0" indent="0">
              <a:lnSpc>
                <a:spcPct val="200000"/>
              </a:lnSpc>
              <a:buFont typeface="Wingdings" charset="2"/>
              <a:buNone/>
            </a:pPr>
            <a:r>
              <a:rPr lang="en-US" sz="1800" dirty="0"/>
              <a:t>Participants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V="1">
            <a:off x="6756649" y="4226662"/>
            <a:ext cx="237588" cy="146221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6905948" y="763149"/>
            <a:ext cx="327212" cy="284204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319416" y="5686960"/>
            <a:ext cx="1125514"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 Apps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a:off x="4973209" y="623614"/>
            <a:ext cx="682091" cy="168347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905948" y="60975"/>
            <a:ext cx="158152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Apps</a:t>
            </a:r>
          </a:p>
        </p:txBody>
      </p:sp>
      <p:cxnSp>
        <p:nvCxnSpPr>
          <p:cNvPr id="44" name="Straight Arrow Connector 43">
            <a:extLst>
              <a:ext uri="{FF2B5EF4-FFF2-40B4-BE49-F238E27FC236}">
                <a16:creationId xmlns:a16="http://schemas.microsoft.com/office/drawing/2014/main" id="{E580E4A2-04F8-B74C-94E6-BC1304AD50F3}"/>
              </a:ext>
            </a:extLst>
          </p:cNvPr>
          <p:cNvCxnSpPr>
            <a:cxnSpLocks/>
          </p:cNvCxnSpPr>
          <p:nvPr/>
        </p:nvCxnSpPr>
        <p:spPr>
          <a:xfrm>
            <a:off x="6183048" y="846172"/>
            <a:ext cx="268813" cy="136971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5" name="Content Placeholder 3">
            <a:extLst>
              <a:ext uri="{FF2B5EF4-FFF2-40B4-BE49-F238E27FC236}">
                <a16:creationId xmlns:a16="http://schemas.microsoft.com/office/drawing/2014/main" id="{AA0D6FD0-4505-7440-8122-A8CB142B3BB8}"/>
              </a:ext>
            </a:extLst>
          </p:cNvPr>
          <p:cNvSpPr txBox="1">
            <a:spLocks/>
          </p:cNvSpPr>
          <p:nvPr/>
        </p:nvSpPr>
        <p:spPr>
          <a:xfrm>
            <a:off x="7874172" y="809946"/>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Sprint</a:t>
            </a:r>
            <a:r>
              <a:rPr lang="en-US" sz="1800" dirty="0"/>
              <a:t> </a:t>
            </a:r>
          </a:p>
          <a:p>
            <a:pPr marL="0" indent="0">
              <a:lnSpc>
                <a:spcPct val="200000"/>
              </a:lnSpc>
              <a:buFont typeface="Wingdings" charset="2"/>
              <a:buNone/>
            </a:pPr>
            <a:r>
              <a:rPr lang="en-US" sz="1800" dirty="0"/>
              <a:t>Participants</a:t>
            </a:r>
          </a:p>
        </p:txBody>
      </p:sp>
      <p:cxnSp>
        <p:nvCxnSpPr>
          <p:cNvPr id="46" name="Straight Arrow Connector 45">
            <a:extLst>
              <a:ext uri="{FF2B5EF4-FFF2-40B4-BE49-F238E27FC236}">
                <a16:creationId xmlns:a16="http://schemas.microsoft.com/office/drawing/2014/main" id="{21F3CF63-B0CC-5949-8885-ABECA14242AB}"/>
              </a:ext>
            </a:extLst>
          </p:cNvPr>
          <p:cNvCxnSpPr>
            <a:cxnSpLocks/>
          </p:cNvCxnSpPr>
          <p:nvPr/>
        </p:nvCxnSpPr>
        <p:spPr>
          <a:xfrm flipH="1" flipV="1">
            <a:off x="7159958" y="3743591"/>
            <a:ext cx="1169467" cy="150445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8" name="Content Placeholder 3">
            <a:extLst>
              <a:ext uri="{FF2B5EF4-FFF2-40B4-BE49-F238E27FC236}">
                <a16:creationId xmlns:a16="http://schemas.microsoft.com/office/drawing/2014/main" id="{B4C7ADCA-89FF-9F44-AC00-4E9CAE2DB5D2}"/>
              </a:ext>
            </a:extLst>
          </p:cNvPr>
          <p:cNvSpPr txBox="1">
            <a:spLocks/>
          </p:cNvSpPr>
          <p:nvPr/>
        </p:nvSpPr>
        <p:spPr>
          <a:xfrm>
            <a:off x="7997619" y="5267027"/>
            <a:ext cx="1125514" cy="73507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2100" dirty="0"/>
              <a:t>SLP</a:t>
            </a:r>
            <a:r>
              <a:rPr lang="en-US" sz="1800" dirty="0"/>
              <a:t> </a:t>
            </a:r>
          </a:p>
          <a:p>
            <a:pPr marL="0" indent="0">
              <a:lnSpc>
                <a:spcPct val="200000"/>
              </a:lnSpc>
              <a:buFont typeface="Wingdings" charset="2"/>
              <a:buNone/>
            </a:pPr>
            <a:r>
              <a:rPr lang="en-US" sz="1800" dirty="0"/>
              <a:t>Participants</a:t>
            </a:r>
          </a:p>
        </p:txBody>
      </p:sp>
      <p:sp>
        <p:nvSpPr>
          <p:cNvPr id="31" name="Rectangle 30">
            <a:extLst>
              <a:ext uri="{FF2B5EF4-FFF2-40B4-BE49-F238E27FC236}">
                <a16:creationId xmlns:a16="http://schemas.microsoft.com/office/drawing/2014/main" id="{3389FE1D-EFCE-4A42-BE2D-DFA4DE95802C}"/>
              </a:ext>
            </a:extLst>
          </p:cNvPr>
          <p:cNvSpPr/>
          <p:nvPr/>
        </p:nvSpPr>
        <p:spPr>
          <a:xfrm rot="5400000">
            <a:off x="976218" y="-844864"/>
            <a:ext cx="283355" cy="1973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Content Placeholder 3">
            <a:extLst>
              <a:ext uri="{FF2B5EF4-FFF2-40B4-BE49-F238E27FC236}">
                <a16:creationId xmlns:a16="http://schemas.microsoft.com/office/drawing/2014/main" id="{B8BAC932-A5A1-2045-92AF-49C6DCE89C10}"/>
              </a:ext>
            </a:extLst>
          </p:cNvPr>
          <p:cNvSpPr txBox="1">
            <a:spLocks/>
          </p:cNvSpPr>
          <p:nvPr/>
        </p:nvSpPr>
        <p:spPr>
          <a:xfrm>
            <a:off x="2921221" y="535609"/>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(38.0%)</a:t>
            </a:r>
          </a:p>
        </p:txBody>
      </p:sp>
      <p:sp>
        <p:nvSpPr>
          <p:cNvPr id="50" name="Content Placeholder 3">
            <a:extLst>
              <a:ext uri="{FF2B5EF4-FFF2-40B4-BE49-F238E27FC236}">
                <a16:creationId xmlns:a16="http://schemas.microsoft.com/office/drawing/2014/main" id="{3A72536E-0A7E-0F4B-B93C-AE10B3D6CD3F}"/>
              </a:ext>
            </a:extLst>
          </p:cNvPr>
          <p:cNvSpPr txBox="1">
            <a:spLocks/>
          </p:cNvSpPr>
          <p:nvPr/>
        </p:nvSpPr>
        <p:spPr>
          <a:xfrm>
            <a:off x="1380007" y="3272933"/>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(54.9%)</a:t>
            </a:r>
          </a:p>
        </p:txBody>
      </p:sp>
      <p:sp>
        <p:nvSpPr>
          <p:cNvPr id="51" name="Content Placeholder 3">
            <a:extLst>
              <a:ext uri="{FF2B5EF4-FFF2-40B4-BE49-F238E27FC236}">
                <a16:creationId xmlns:a16="http://schemas.microsoft.com/office/drawing/2014/main" id="{2CAC7759-1EA0-0F4E-9714-9E88ADADF5AF}"/>
              </a:ext>
            </a:extLst>
          </p:cNvPr>
          <p:cNvSpPr txBox="1">
            <a:spLocks/>
          </p:cNvSpPr>
          <p:nvPr/>
        </p:nvSpPr>
        <p:spPr>
          <a:xfrm>
            <a:off x="3162174" y="6100300"/>
            <a:ext cx="725185"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(5.2%)</a:t>
            </a:r>
          </a:p>
        </p:txBody>
      </p:sp>
      <p:sp>
        <p:nvSpPr>
          <p:cNvPr id="52" name="Content Placeholder 3">
            <a:extLst>
              <a:ext uri="{FF2B5EF4-FFF2-40B4-BE49-F238E27FC236}">
                <a16:creationId xmlns:a16="http://schemas.microsoft.com/office/drawing/2014/main" id="{272CFBF9-7E9C-1D46-83A1-457ED59C0B4F}"/>
              </a:ext>
            </a:extLst>
          </p:cNvPr>
          <p:cNvSpPr txBox="1">
            <a:spLocks/>
          </p:cNvSpPr>
          <p:nvPr/>
        </p:nvSpPr>
        <p:spPr>
          <a:xfrm>
            <a:off x="4858553" y="5740344"/>
            <a:ext cx="725185"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(36.5%)</a:t>
            </a:r>
          </a:p>
        </p:txBody>
      </p:sp>
      <p:sp>
        <p:nvSpPr>
          <p:cNvPr id="53" name="Content Placeholder 3">
            <a:extLst>
              <a:ext uri="{FF2B5EF4-FFF2-40B4-BE49-F238E27FC236}">
                <a16:creationId xmlns:a16="http://schemas.microsoft.com/office/drawing/2014/main" id="{72058BC0-60DE-8E47-AC77-3C855CC60A47}"/>
              </a:ext>
            </a:extLst>
          </p:cNvPr>
          <p:cNvSpPr txBox="1">
            <a:spLocks/>
          </p:cNvSpPr>
          <p:nvPr/>
        </p:nvSpPr>
        <p:spPr>
          <a:xfrm>
            <a:off x="5347185" y="1274978"/>
            <a:ext cx="725185"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(17.7%)</a:t>
            </a:r>
          </a:p>
        </p:txBody>
      </p:sp>
    </p:spTree>
    <p:extLst>
      <p:ext uri="{BB962C8B-B14F-4D97-AF65-F5344CB8AC3E}">
        <p14:creationId xmlns:p14="http://schemas.microsoft.com/office/powerpoint/2010/main" val="2299023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874163-C51B-7145-BE5A-8B2164E8980A}"/>
              </a:ext>
            </a:extLst>
          </p:cNvPr>
          <p:cNvSpPr/>
          <p:nvPr/>
        </p:nvSpPr>
        <p:spPr>
          <a:xfrm rot="5400000">
            <a:off x="864123" y="5509975"/>
            <a:ext cx="516511" cy="1973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C58C2D72-9E87-174B-B20F-3E01FD379FB7}"/>
              </a:ext>
            </a:extLst>
          </p:cNvPr>
          <p:cNvPicPr>
            <a:picLocks noChangeAspect="1"/>
          </p:cNvPicPr>
          <p:nvPr/>
        </p:nvPicPr>
        <p:blipFill>
          <a:blip r:embed="rId3"/>
          <a:stretch>
            <a:fillRect/>
          </a:stretch>
        </p:blipFill>
        <p:spPr>
          <a:xfrm>
            <a:off x="820445" y="0"/>
            <a:ext cx="7503109"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113188"/>
            <a:ext cx="2743200" cy="84343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Years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858023" y="6079207"/>
            <a:ext cx="2227554"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2018-2019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H="1" flipV="1">
            <a:off x="2209800" y="1752600"/>
            <a:ext cx="2057401" cy="358140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2590800" y="1752600"/>
            <a:ext cx="3581400" cy="12192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99899" y="632018"/>
            <a:ext cx="1441091" cy="68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450283" y="3135409"/>
            <a:ext cx="1746542"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2020-2021</a:t>
            </a:r>
          </a:p>
        </p:txBody>
      </p:sp>
      <p:sp>
        <p:nvSpPr>
          <p:cNvPr id="18" name="Rectangle 17">
            <a:extLst>
              <a:ext uri="{FF2B5EF4-FFF2-40B4-BE49-F238E27FC236}">
                <a16:creationId xmlns:a16="http://schemas.microsoft.com/office/drawing/2014/main" id="{D4EA53E8-014C-B845-B2BC-8125C54E95D6}"/>
              </a:ext>
            </a:extLst>
          </p:cNvPr>
          <p:cNvSpPr/>
          <p:nvPr/>
        </p:nvSpPr>
        <p:spPr>
          <a:xfrm rot="5400000" flipH="1">
            <a:off x="1245600" y="-809079"/>
            <a:ext cx="208257" cy="1973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CE4917BE-E77C-C442-88AF-B2A3E4023243}"/>
              </a:ext>
            </a:extLst>
          </p:cNvPr>
          <p:cNvSpPr/>
          <p:nvPr/>
        </p:nvSpPr>
        <p:spPr>
          <a:xfrm rot="5400000" flipH="1">
            <a:off x="7693393" y="95811"/>
            <a:ext cx="1262399" cy="11816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5788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Analysis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5878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Most Interesting Findings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a:bodyPr>
          <a:lstStyle/>
          <a:p>
            <a:pPr>
              <a:lnSpc>
                <a:spcPct val="200000"/>
              </a:lnSpc>
            </a:pPr>
            <a:endParaRPr lang="en-US" sz="2000" dirty="0"/>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19</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88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solidFill>
                  <a:srgbClr val="00AEBB"/>
                </a:solidFill>
              </a:rPr>
              <a:t>Overview</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8"/>
            <a:ext cx="8229600" cy="4902812"/>
          </a:xfrm>
        </p:spPr>
        <p:txBody>
          <a:bodyPr>
            <a:normAutofit fontScale="85000" lnSpcReduction="10000"/>
          </a:bodyPr>
          <a:lstStyle/>
          <a:p>
            <a:pPr>
              <a:lnSpc>
                <a:spcPct val="200000"/>
              </a:lnSpc>
            </a:pPr>
            <a:r>
              <a:rPr lang="en-US" sz="2400" dirty="0"/>
              <a:t>Test the hypothesis of the “funnel” of events</a:t>
            </a:r>
          </a:p>
          <a:p>
            <a:pPr>
              <a:lnSpc>
                <a:spcPct val="200000"/>
              </a:lnSpc>
            </a:pPr>
            <a:r>
              <a:rPr lang="en-US" sz="2400" dirty="0"/>
              <a:t>Sub-objectives: data cleaning and diversity</a:t>
            </a:r>
          </a:p>
          <a:p>
            <a:pPr lvl="1">
              <a:lnSpc>
                <a:spcPct val="200000"/>
              </a:lnSpc>
            </a:pPr>
            <a:r>
              <a:rPr lang="en-US" sz="2000" dirty="0"/>
              <a:t>Spent first month cleaning 3 years worth of coaching, SS, FF, HTSAS, Bootcamps, Sprints, Launchpads</a:t>
            </a:r>
          </a:p>
          <a:p>
            <a:pPr lvl="1">
              <a:lnSpc>
                <a:spcPct val="200000"/>
              </a:lnSpc>
            </a:pPr>
            <a:r>
              <a:rPr lang="en-US" sz="2000" dirty="0"/>
              <a:t>Clustered this data into network visuals</a:t>
            </a:r>
          </a:p>
          <a:p>
            <a:pPr>
              <a:lnSpc>
                <a:spcPct val="200000"/>
              </a:lnSpc>
            </a:pPr>
            <a:r>
              <a:rPr lang="en-US" sz="2400" dirty="0"/>
              <a:t>Present a package of findings/insights for improved marketing, programs dev., </a:t>
            </a:r>
            <a:r>
              <a:rPr lang="en-US" sz="2400" dirty="0" err="1"/>
              <a:t>etc</a:t>
            </a:r>
            <a:endParaRPr lang="en-US" sz="2400" dirty="0"/>
          </a:p>
          <a:p>
            <a:pPr>
              <a:lnSpc>
                <a:spcPct val="200000"/>
              </a:lnSpc>
            </a:pPr>
            <a:r>
              <a:rPr lang="en-US" sz="2400" dirty="0"/>
              <a:t>Cleaned data located in </a:t>
            </a:r>
            <a:r>
              <a:rPr lang="en-US" sz="2400" dirty="0">
                <a:solidFill>
                  <a:srgbClr val="00AEBB"/>
                </a:solidFill>
                <a:hlinkClick r:id="rId3">
                  <a:extLst>
                    <a:ext uri="{A12FA001-AC4F-418D-AE19-62706E023703}">
                      <ahyp:hlinkClr xmlns:ahyp="http://schemas.microsoft.com/office/drawing/2018/hyperlinkcolor" val="tx"/>
                    </a:ext>
                  </a:extLst>
                </a:hlinkClick>
              </a:rPr>
              <a:t>Google folder</a:t>
            </a:r>
            <a:endParaRPr lang="en-US" sz="2400" dirty="0">
              <a:solidFill>
                <a:srgbClr val="00AEBB"/>
              </a:solidFill>
            </a:endParaRP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8620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B34F4F-87D5-BF47-BAFF-7250921720B6}"/>
              </a:ext>
            </a:extLst>
          </p:cNvPr>
          <p:cNvSpPr/>
          <p:nvPr/>
        </p:nvSpPr>
        <p:spPr>
          <a:xfrm>
            <a:off x="6096000" y="5958196"/>
            <a:ext cx="3048000" cy="9024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a:bodyPr>
          <a:lstStyle/>
          <a:p>
            <a:r>
              <a:rPr lang="en-US" dirty="0"/>
              <a:t>Data Cleanup Recs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7"/>
            <a:ext cx="8229600" cy="5354018"/>
          </a:xfrm>
        </p:spPr>
        <p:txBody>
          <a:bodyPr>
            <a:normAutofit fontScale="92500"/>
          </a:bodyPr>
          <a:lstStyle/>
          <a:p>
            <a:pPr>
              <a:lnSpc>
                <a:spcPct val="200000"/>
              </a:lnSpc>
            </a:pPr>
            <a:r>
              <a:rPr lang="en-US" sz="2000" dirty="0"/>
              <a:t>Dropdown menus are your best friend! Include an “other” category and an extra field for more detailed info.</a:t>
            </a:r>
          </a:p>
          <a:p>
            <a:pPr>
              <a:lnSpc>
                <a:spcPct val="200000"/>
              </a:lnSpc>
            </a:pPr>
            <a:r>
              <a:rPr lang="en-US" sz="2000" i="1" dirty="0"/>
              <a:t>No</a:t>
            </a:r>
            <a:r>
              <a:rPr lang="en-US" sz="2000" dirty="0"/>
              <a:t> commas and quotation marks (overloaded for computer)</a:t>
            </a:r>
          </a:p>
          <a:p>
            <a:pPr>
              <a:lnSpc>
                <a:spcPct val="200000"/>
              </a:lnSpc>
            </a:pPr>
            <a:r>
              <a:rPr lang="en-US" sz="2000" dirty="0"/>
              <a:t>Take this data in a consistent format:</a:t>
            </a:r>
          </a:p>
          <a:p>
            <a:pPr lvl="1">
              <a:lnSpc>
                <a:spcPct val="200000"/>
              </a:lnSpc>
            </a:pPr>
            <a:r>
              <a:rPr lang="en-US" sz="1600" dirty="0"/>
              <a:t>Pronouns (include as many options as realistic) </a:t>
            </a:r>
          </a:p>
          <a:p>
            <a:pPr lvl="2">
              <a:lnSpc>
                <a:spcPct val="200000"/>
              </a:lnSpc>
            </a:pPr>
            <a:r>
              <a:rPr lang="en-US" sz="1200" dirty="0"/>
              <a:t>Stick with ONE format (she/her vs. she/her/hers)</a:t>
            </a:r>
          </a:p>
          <a:p>
            <a:pPr lvl="1">
              <a:lnSpc>
                <a:spcPct val="200000"/>
              </a:lnSpc>
            </a:pPr>
            <a:r>
              <a:rPr lang="en-US" sz="1600" dirty="0"/>
              <a:t>Ethnicity (checkboxes with “other”)</a:t>
            </a:r>
          </a:p>
          <a:p>
            <a:pPr lvl="1">
              <a:lnSpc>
                <a:spcPct val="200000"/>
              </a:lnSpc>
            </a:pPr>
            <a:r>
              <a:rPr lang="en-US" sz="1600" dirty="0"/>
              <a:t>Academics (single choice)</a:t>
            </a:r>
          </a:p>
          <a:p>
            <a:pPr>
              <a:lnSpc>
                <a:spcPct val="200000"/>
              </a:lnSpc>
            </a:pPr>
            <a:r>
              <a:rPr lang="en-US" sz="2000" dirty="0"/>
              <a:t>Steal from a ”pick list” - use the same language on applications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20</a:t>
            </a:fld>
            <a:endParaRPr lang="en-US" dirty="0"/>
          </a:p>
        </p:txBody>
      </p:sp>
    </p:spTree>
    <p:extLst>
      <p:ext uri="{BB962C8B-B14F-4D97-AF65-F5344CB8AC3E}">
        <p14:creationId xmlns:p14="http://schemas.microsoft.com/office/powerpoint/2010/main" val="690272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title"/>
          </p:nvPr>
        </p:nvSpPr>
        <p:spPr/>
        <p:txBody>
          <a:bodyPr anchor="b">
            <a:normAutofit/>
          </a:bodyPr>
          <a:lstStyle/>
          <a:p>
            <a:r>
              <a:rPr lang="en-US" dirty="0"/>
              <a:t>Color Legend</a:t>
            </a:r>
          </a:p>
        </p:txBody>
      </p:sp>
      <p:sp>
        <p:nvSpPr>
          <p:cNvPr id="3" name="Content Placeholder 2">
            <a:extLst>
              <a:ext uri="{FF2B5EF4-FFF2-40B4-BE49-F238E27FC236}">
                <a16:creationId xmlns:a16="http://schemas.microsoft.com/office/drawing/2014/main" id="{8935531B-73A4-B74C-ACA4-88C606507EAB}"/>
              </a:ext>
            </a:extLst>
          </p:cNvPr>
          <p:cNvSpPr>
            <a:spLocks noGrp="1"/>
          </p:cNvSpPr>
          <p:nvPr>
            <p:ph idx="1"/>
          </p:nvPr>
        </p:nvSpPr>
        <p:spPr>
          <a:xfrm>
            <a:off x="457200" y="1447800"/>
            <a:ext cx="8229600" cy="4658209"/>
          </a:xfrm>
        </p:spPr>
        <p:txBody>
          <a:bodyPr/>
          <a:lstStyle/>
          <a:p>
            <a:r>
              <a:rPr lang="en-US" dirty="0"/>
              <a:t>People/Teams:</a:t>
            </a:r>
          </a:p>
          <a:p>
            <a:pPr marL="0" indent="0">
              <a:buNone/>
            </a:pPr>
            <a:endParaRPr lang="en-US" dirty="0"/>
          </a:p>
          <a:p>
            <a:r>
              <a:rPr lang="en-US" dirty="0"/>
              <a:t>Top of funnel </a:t>
            </a:r>
            <a:r>
              <a:rPr lang="en-US" sz="1600" dirty="0"/>
              <a:t>(HTSAS, Female Founders, Startup School, Coaching)</a:t>
            </a:r>
            <a:r>
              <a:rPr lang="en-US" dirty="0"/>
              <a:t>:</a:t>
            </a:r>
          </a:p>
          <a:p>
            <a:pPr marL="0" indent="0">
              <a:buNone/>
            </a:pPr>
            <a:endParaRPr lang="en-US" dirty="0"/>
          </a:p>
          <a:p>
            <a:r>
              <a:rPr lang="en-US" dirty="0"/>
              <a:t>Sub-funnel </a:t>
            </a:r>
            <a:r>
              <a:rPr lang="en-US" b="1" i="1" dirty="0"/>
              <a:t>Applicants</a:t>
            </a:r>
            <a:r>
              <a:rPr lang="en-US" dirty="0"/>
              <a:t>:</a:t>
            </a:r>
          </a:p>
          <a:p>
            <a:pPr marL="0" indent="0">
              <a:buNone/>
            </a:pPr>
            <a:endParaRPr lang="en-US" dirty="0"/>
          </a:p>
          <a:p>
            <a:r>
              <a:rPr lang="en-US" dirty="0"/>
              <a:t>Sub-funnel </a:t>
            </a:r>
            <a:r>
              <a:rPr lang="en-US" b="1" i="1" dirty="0"/>
              <a:t>Participants</a:t>
            </a:r>
            <a:r>
              <a:rPr lang="en-US" dirty="0"/>
              <a:t>:</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21</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348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What is Adjacency?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82513FFC-2EE8-D54B-AD71-0215DE6BB650}"/>
              </a:ext>
            </a:extLst>
          </p:cNvPr>
          <p:cNvPicPr>
            <a:picLocks noGrp="1" noChangeAspect="1"/>
          </p:cNvPicPr>
          <p:nvPr>
            <p:ph idx="1"/>
          </p:nvPr>
        </p:nvPicPr>
        <p:blipFill>
          <a:blip r:embed="rId3"/>
          <a:stretch>
            <a:fillRect/>
          </a:stretch>
        </p:blipFill>
        <p:spPr>
          <a:xfrm>
            <a:off x="2142211" y="1299747"/>
            <a:ext cx="4859575" cy="4787900"/>
          </a:xfrm>
        </p:spPr>
      </p:pic>
      <p:cxnSp>
        <p:nvCxnSpPr>
          <p:cNvPr id="10" name="Straight Arrow Connector 9">
            <a:extLst>
              <a:ext uri="{FF2B5EF4-FFF2-40B4-BE49-F238E27FC236}">
                <a16:creationId xmlns:a16="http://schemas.microsoft.com/office/drawing/2014/main" id="{760561FE-8C4F-564D-AAC2-3710E8D17F87}"/>
              </a:ext>
            </a:extLst>
          </p:cNvPr>
          <p:cNvCxnSpPr>
            <a:cxnSpLocks/>
          </p:cNvCxnSpPr>
          <p:nvPr/>
        </p:nvCxnSpPr>
        <p:spPr>
          <a:xfrm>
            <a:off x="1600200" y="1524000"/>
            <a:ext cx="381000" cy="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2" name="Content Placeholder 3">
            <a:extLst>
              <a:ext uri="{FF2B5EF4-FFF2-40B4-BE49-F238E27FC236}">
                <a16:creationId xmlns:a16="http://schemas.microsoft.com/office/drawing/2014/main" id="{0F1E68D1-DBF0-5746-9C94-092C51956E02}"/>
              </a:ext>
            </a:extLst>
          </p:cNvPr>
          <p:cNvSpPr txBox="1">
            <a:spLocks/>
          </p:cNvSpPr>
          <p:nvPr/>
        </p:nvSpPr>
        <p:spPr>
          <a:xfrm>
            <a:off x="457200" y="1144906"/>
            <a:ext cx="1292811" cy="758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Header</a:t>
            </a:r>
          </a:p>
        </p:txBody>
      </p:sp>
      <p:sp>
        <p:nvSpPr>
          <p:cNvPr id="13" name="Right Brace 12">
            <a:extLst>
              <a:ext uri="{FF2B5EF4-FFF2-40B4-BE49-F238E27FC236}">
                <a16:creationId xmlns:a16="http://schemas.microsoft.com/office/drawing/2014/main" id="{C349D2BD-2CCC-074A-9048-2BB4FD768C2D}"/>
              </a:ext>
            </a:extLst>
          </p:cNvPr>
          <p:cNvSpPr/>
          <p:nvPr/>
        </p:nvSpPr>
        <p:spPr>
          <a:xfrm>
            <a:off x="6593122" y="1744247"/>
            <a:ext cx="457200" cy="4343400"/>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3">
            <a:extLst>
              <a:ext uri="{FF2B5EF4-FFF2-40B4-BE49-F238E27FC236}">
                <a16:creationId xmlns:a16="http://schemas.microsoft.com/office/drawing/2014/main" id="{D7447AEA-BBC4-0B4E-A9B9-9ECC03DFD11F}"/>
              </a:ext>
            </a:extLst>
          </p:cNvPr>
          <p:cNvSpPr txBox="1">
            <a:spLocks/>
          </p:cNvSpPr>
          <p:nvPr/>
        </p:nvSpPr>
        <p:spPr>
          <a:xfrm>
            <a:off x="7199986" y="3536853"/>
            <a:ext cx="1639214" cy="75818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Relationships</a:t>
            </a:r>
          </a:p>
        </p:txBody>
      </p:sp>
    </p:spTree>
    <p:extLst>
      <p:ext uri="{BB962C8B-B14F-4D97-AF65-F5344CB8AC3E}">
        <p14:creationId xmlns:p14="http://schemas.microsoft.com/office/powerpoint/2010/main" val="3007370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A15052-0548-0C41-9032-8637122678AD}"/>
              </a:ext>
            </a:extLst>
          </p:cNvPr>
          <p:cNvSpPr/>
          <p:nvPr/>
        </p:nvSpPr>
        <p:spPr>
          <a:xfrm>
            <a:off x="3910571" y="2922589"/>
            <a:ext cx="1322857" cy="32188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24DDDD69-B614-934F-BD3B-4CB148071288}"/>
              </a:ext>
            </a:extLst>
          </p:cNvPr>
          <p:cNvSpPr/>
          <p:nvPr/>
        </p:nvSpPr>
        <p:spPr>
          <a:xfrm rot="10800000">
            <a:off x="1680980" y="1483312"/>
            <a:ext cx="5782037" cy="376756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Funnel</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3</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D067A78-0472-E14A-BFB8-C85923302136}"/>
              </a:ext>
            </a:extLst>
          </p:cNvPr>
          <p:cNvSpPr>
            <a:spLocks noGrp="1"/>
          </p:cNvSpPr>
          <p:nvPr>
            <p:ph sz="half" idx="2"/>
          </p:nvPr>
        </p:nvSpPr>
        <p:spPr>
          <a:xfrm>
            <a:off x="2464354" y="1378527"/>
            <a:ext cx="4199097" cy="4497544"/>
          </a:xfrm>
        </p:spPr>
        <p:txBody>
          <a:bodyPr>
            <a:normAutofit/>
          </a:bodyPr>
          <a:lstStyle/>
          <a:p>
            <a:pPr marL="0" indent="0" algn="ctr">
              <a:lnSpc>
                <a:spcPct val="250000"/>
              </a:lnSpc>
              <a:buNone/>
            </a:pPr>
            <a:r>
              <a:rPr lang="en-US" dirty="0"/>
              <a:t>HTSAS, SS, FF </a:t>
            </a:r>
            <a:r>
              <a:rPr lang="en-US" sz="1600" dirty="0"/>
              <a:t>(coaching)</a:t>
            </a:r>
          </a:p>
          <a:p>
            <a:pPr marL="0" indent="0" algn="ctr">
              <a:lnSpc>
                <a:spcPct val="250000"/>
              </a:lnSpc>
              <a:buNone/>
            </a:pPr>
            <a:r>
              <a:rPr lang="en-US" dirty="0"/>
              <a:t>Bootcamp</a:t>
            </a:r>
          </a:p>
          <a:p>
            <a:pPr marL="0" indent="0" algn="ctr">
              <a:lnSpc>
                <a:spcPct val="250000"/>
              </a:lnSpc>
              <a:buNone/>
            </a:pPr>
            <a:r>
              <a:rPr lang="en-US" dirty="0"/>
              <a:t>Sprints </a:t>
            </a:r>
            <a:r>
              <a:rPr lang="en-US" sz="1600" dirty="0"/>
              <a:t>(Summer and J-Term)</a:t>
            </a:r>
          </a:p>
          <a:p>
            <a:pPr marL="0" indent="0" algn="ctr">
              <a:lnSpc>
                <a:spcPct val="250000"/>
              </a:lnSpc>
              <a:buNone/>
            </a:pPr>
            <a:r>
              <a:rPr lang="en-US" dirty="0"/>
              <a:t>Launchpad</a:t>
            </a:r>
          </a:p>
        </p:txBody>
      </p:sp>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flipH="1">
            <a:off x="4566602" y="2438400"/>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a:off x="4563903" y="35210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H="1">
            <a:off x="4563903" y="48164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9" name="Content Placeholder 3">
            <a:extLst>
              <a:ext uri="{FF2B5EF4-FFF2-40B4-BE49-F238E27FC236}">
                <a16:creationId xmlns:a16="http://schemas.microsoft.com/office/drawing/2014/main" id="{36BEB4B0-3613-5A4B-AF9A-7E5C5084672A}"/>
              </a:ext>
            </a:extLst>
          </p:cNvPr>
          <p:cNvSpPr txBox="1">
            <a:spLocks/>
          </p:cNvSpPr>
          <p:nvPr/>
        </p:nvSpPr>
        <p:spPr>
          <a:xfrm>
            <a:off x="63005" y="1620832"/>
            <a:ext cx="3048000" cy="4527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250000"/>
              </a:lnSpc>
              <a:buFont typeface="Wingdings" charset="2"/>
              <a:buNone/>
            </a:pPr>
            <a:r>
              <a:rPr lang="en-US" sz="1800" u="sng" dirty="0"/>
              <a:t>Top</a:t>
            </a:r>
            <a:r>
              <a:rPr lang="en-US" sz="2000" u="sng" dirty="0"/>
              <a:t>:</a:t>
            </a:r>
          </a:p>
          <a:p>
            <a:pPr marL="0" indent="0" algn="ctr">
              <a:lnSpc>
                <a:spcPct val="250000"/>
              </a:lnSpc>
              <a:buFont typeface="Wingdings" charset="2"/>
              <a:buNone/>
            </a:pPr>
            <a:endParaRPr lang="en-US" sz="105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dirty="0"/>
          </a:p>
          <a:p>
            <a:pPr marL="0" indent="0" algn="ctr">
              <a:lnSpc>
                <a:spcPct val="250000"/>
              </a:lnSpc>
              <a:buFont typeface="Wingdings" charset="2"/>
              <a:buNone/>
            </a:pPr>
            <a:r>
              <a:rPr lang="en-US" sz="1800" u="sng" dirty="0"/>
              <a:t>Bottom</a:t>
            </a:r>
            <a:r>
              <a:rPr lang="en-US" sz="2000" u="sng" dirty="0"/>
              <a:t>:</a:t>
            </a:r>
          </a:p>
          <a:p>
            <a:pPr marL="0" indent="0">
              <a:lnSpc>
                <a:spcPct val="200000"/>
              </a:lnSpc>
              <a:buFont typeface="Wingdings" charset="2"/>
              <a:buNone/>
            </a:pPr>
            <a:endParaRPr lang="en-US" dirty="0"/>
          </a:p>
        </p:txBody>
      </p:sp>
      <p:sp>
        <p:nvSpPr>
          <p:cNvPr id="3" name="Right Brace 2">
            <a:extLst>
              <a:ext uri="{FF2B5EF4-FFF2-40B4-BE49-F238E27FC236}">
                <a16:creationId xmlns:a16="http://schemas.microsoft.com/office/drawing/2014/main" id="{F2C698D0-A8B8-9044-921C-F09C5C5EDC84}"/>
              </a:ext>
            </a:extLst>
          </p:cNvPr>
          <p:cNvSpPr/>
          <p:nvPr/>
        </p:nvSpPr>
        <p:spPr>
          <a:xfrm>
            <a:off x="6418357" y="3033919"/>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7031284" y="4148289"/>
            <a:ext cx="1636953" cy="7517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a:t>
            </a:r>
          </a:p>
        </p:txBody>
      </p:sp>
    </p:spTree>
    <p:extLst>
      <p:ext uri="{BB962C8B-B14F-4D97-AF65-F5344CB8AC3E}">
        <p14:creationId xmlns:p14="http://schemas.microsoft.com/office/powerpoint/2010/main" val="517317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B91C28-79D8-A940-A604-7F2C5098F9F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3AE8E5D-6B24-CD42-B389-80DFAC49F4CD}"/>
              </a:ext>
            </a:extLst>
          </p:cNvPr>
          <p:cNvSpPr>
            <a:spLocks noGrp="1"/>
          </p:cNvSpPr>
          <p:nvPr>
            <p:ph type="title"/>
          </p:nvPr>
        </p:nvSpPr>
        <p:spPr/>
        <p:txBody>
          <a:bodyPr/>
          <a:lstStyle/>
          <a:p>
            <a:r>
              <a:rPr lang="en-US" dirty="0"/>
              <a:t>Assumptions/Notes</a:t>
            </a:r>
          </a:p>
        </p:txBody>
      </p:sp>
      <p:sp>
        <p:nvSpPr>
          <p:cNvPr id="3" name="Content Placeholder 2">
            <a:extLst>
              <a:ext uri="{FF2B5EF4-FFF2-40B4-BE49-F238E27FC236}">
                <a16:creationId xmlns:a16="http://schemas.microsoft.com/office/drawing/2014/main" id="{B8F532C1-AA2C-FB40-A024-1A00BD95771C}"/>
              </a:ext>
            </a:extLst>
          </p:cNvPr>
          <p:cNvSpPr>
            <a:spLocks noGrp="1"/>
          </p:cNvSpPr>
          <p:nvPr>
            <p:ph idx="1"/>
          </p:nvPr>
        </p:nvSpPr>
        <p:spPr>
          <a:xfrm>
            <a:off x="457200" y="914400"/>
            <a:ext cx="8244048" cy="5191609"/>
          </a:xfrm>
        </p:spPr>
        <p:txBody>
          <a:bodyPr>
            <a:normAutofit fontScale="62500" lnSpcReduction="20000"/>
          </a:bodyPr>
          <a:lstStyle/>
          <a:p>
            <a:pPr>
              <a:lnSpc>
                <a:spcPct val="220000"/>
              </a:lnSpc>
            </a:pPr>
            <a:r>
              <a:rPr lang="en-US" sz="3200" dirty="0"/>
              <a:t>Data cleaning:</a:t>
            </a:r>
          </a:p>
          <a:p>
            <a:pPr lvl="1">
              <a:lnSpc>
                <a:spcPct val="220000"/>
              </a:lnSpc>
            </a:pPr>
            <a:r>
              <a:rPr lang="en-US" dirty="0"/>
              <a:t>I stopped counting founders after the 4</a:t>
            </a:r>
            <a:r>
              <a:rPr lang="en-US" baseline="30000" dirty="0"/>
              <a:t>th</a:t>
            </a:r>
            <a:r>
              <a:rPr lang="en-US" dirty="0"/>
              <a:t> person for programs.</a:t>
            </a:r>
          </a:p>
          <a:p>
            <a:pPr lvl="1">
              <a:lnSpc>
                <a:spcPct val="220000"/>
              </a:lnSpc>
            </a:pPr>
            <a:r>
              <a:rPr lang="en-US" dirty="0"/>
              <a:t>Affinity data (all people and organizations) is from July 14</a:t>
            </a:r>
            <a:r>
              <a:rPr lang="en-US" baseline="30000" dirty="0"/>
              <a:t>th</a:t>
            </a:r>
            <a:r>
              <a:rPr lang="en-US" dirty="0"/>
              <a:t>, 2021</a:t>
            </a:r>
          </a:p>
          <a:p>
            <a:pPr lvl="1">
              <a:lnSpc>
                <a:spcPct val="220000"/>
              </a:lnSpc>
            </a:pPr>
            <a:r>
              <a:rPr lang="en-US" dirty="0"/>
              <a:t>Names changes – team registered one name for a program, then use another down the funnel</a:t>
            </a:r>
          </a:p>
          <a:p>
            <a:pPr>
              <a:lnSpc>
                <a:spcPct val="220000"/>
              </a:lnSpc>
            </a:pPr>
            <a:r>
              <a:rPr lang="en-US" sz="3200" dirty="0"/>
              <a:t>Normal computing errors (extra spaces, misspelled names, etc.)</a:t>
            </a:r>
          </a:p>
          <a:p>
            <a:pPr>
              <a:lnSpc>
                <a:spcPct val="220000"/>
              </a:lnSpc>
            </a:pPr>
            <a:r>
              <a:rPr lang="en-US" sz="3200" dirty="0"/>
              <a:t>Sprints: attendee data for sprints isn’t separated into January/Summer</a:t>
            </a:r>
          </a:p>
        </p:txBody>
      </p:sp>
      <p:sp>
        <p:nvSpPr>
          <p:cNvPr id="4" name="Slide Number Placeholder 3">
            <a:extLst>
              <a:ext uri="{FF2B5EF4-FFF2-40B4-BE49-F238E27FC236}">
                <a16:creationId xmlns:a16="http://schemas.microsoft.com/office/drawing/2014/main" id="{D272730C-BCBD-5149-99FC-74BFA17CAFD9}"/>
              </a:ext>
            </a:extLst>
          </p:cNvPr>
          <p:cNvSpPr>
            <a:spLocks noGrp="1"/>
          </p:cNvSpPr>
          <p:nvPr>
            <p:ph type="sldNum" sz="quarter" idx="4"/>
          </p:nvPr>
        </p:nvSpPr>
        <p:spPr/>
        <p:txBody>
          <a:bodyPr/>
          <a:lstStyle/>
          <a:p>
            <a:fld id="{42765631-169E-4944-BFFC-C229B4B1B06E}" type="slidenum">
              <a:rPr lang="en-US" smtClean="0"/>
              <a:pPr/>
              <a:t>4</a:t>
            </a:fld>
            <a:endParaRPr lang="en-US" dirty="0"/>
          </a:p>
        </p:txBody>
      </p:sp>
    </p:spTree>
    <p:extLst>
      <p:ext uri="{BB962C8B-B14F-4D97-AF65-F5344CB8AC3E}">
        <p14:creationId xmlns:p14="http://schemas.microsoft.com/office/powerpoint/2010/main" val="157649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Methodology</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85000" lnSpcReduction="10000"/>
          </a:bodyPr>
          <a:lstStyle/>
          <a:p>
            <a:pPr>
              <a:lnSpc>
                <a:spcPct val="200000"/>
              </a:lnSpc>
            </a:pPr>
            <a:r>
              <a:rPr lang="en-US" sz="2400" dirty="0"/>
              <a:t>People vs. Teams:</a:t>
            </a:r>
          </a:p>
          <a:p>
            <a:pPr lvl="1">
              <a:lnSpc>
                <a:spcPct val="200000"/>
              </a:lnSpc>
            </a:pPr>
            <a:r>
              <a:rPr lang="en-US" sz="2000" dirty="0"/>
              <a:t>People: funnel as a whole</a:t>
            </a:r>
          </a:p>
          <a:p>
            <a:pPr lvl="1">
              <a:lnSpc>
                <a:spcPct val="200000"/>
              </a:lnSpc>
            </a:pPr>
            <a:r>
              <a:rPr lang="en-US" sz="2000" dirty="0"/>
              <a:t>Teams: efficacy of the sub-funnel</a:t>
            </a:r>
            <a:endParaRPr lang="en-US" sz="2400" dirty="0"/>
          </a:p>
          <a:p>
            <a:pPr>
              <a:lnSpc>
                <a:spcPct val="200000"/>
              </a:lnSpc>
            </a:pPr>
            <a:r>
              <a:rPr lang="en-US" sz="2400" dirty="0"/>
              <a:t>For both people and teams:</a:t>
            </a:r>
          </a:p>
          <a:p>
            <a:pPr lvl="1">
              <a:lnSpc>
                <a:spcPct val="200000"/>
              </a:lnSpc>
            </a:pPr>
            <a:r>
              <a:rPr lang="en-US" sz="2000" dirty="0"/>
              <a:t>2018-2019, 2019-2020, 2020-2021</a:t>
            </a:r>
          </a:p>
          <a:p>
            <a:pPr lvl="1">
              <a:lnSpc>
                <a:spcPct val="200000"/>
              </a:lnSpc>
            </a:pPr>
            <a:r>
              <a:rPr lang="en-US" sz="2000" dirty="0"/>
              <a:t>All the above</a:t>
            </a:r>
          </a:p>
          <a:p>
            <a:pPr lvl="1">
              <a:lnSpc>
                <a:spcPct val="200000"/>
              </a:lnSpc>
            </a:pPr>
            <a:r>
              <a:rPr lang="en-US" sz="2000" dirty="0"/>
              <a:t>All the above, simplified (without dates)</a:t>
            </a:r>
            <a:endParaRPr lang="en-US" sz="2400" dirty="0"/>
          </a:p>
          <a:p>
            <a:pPr>
              <a:lnSpc>
                <a:spcPct val="200000"/>
              </a:lnSpc>
            </a:pPr>
            <a:r>
              <a:rPr lang="en-US" sz="2400" dirty="0"/>
              <a:t>10 total graphs</a:t>
            </a:r>
            <a:endParaRPr lang="en-US" sz="2000" dirty="0"/>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5</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905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66B0FF-60AD-B64B-9B05-331D3AEA0757}"/>
              </a:ext>
            </a:extLst>
          </p:cNvPr>
          <p:cNvPicPr>
            <a:picLocks noChangeAspect="1"/>
          </p:cNvPicPr>
          <p:nvPr/>
        </p:nvPicPr>
        <p:blipFill>
          <a:blip r:embed="rId3"/>
          <a:stretch>
            <a:fillRect/>
          </a:stretch>
        </p:blipFill>
        <p:spPr>
          <a:xfrm>
            <a:off x="2575290" y="1582603"/>
            <a:ext cx="3988021" cy="3696214"/>
          </a:xfrm>
          <a:prstGeom prst="rect">
            <a:avLst/>
          </a:prstGeom>
        </p:spPr>
      </p:pic>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How to read the graphs</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6</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a:off x="2206921" y="2679433"/>
            <a:ext cx="592788" cy="368567"/>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flipV="1">
            <a:off x="5567681" y="2787517"/>
            <a:ext cx="1971038" cy="1055172"/>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V="1">
            <a:off x="3352800" y="4267200"/>
            <a:ext cx="870182" cy="1008197"/>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925241" y="2061211"/>
            <a:ext cx="182070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Person/Team</a:t>
            </a:r>
          </a:p>
        </p:txBody>
      </p:sp>
      <p:sp>
        <p:nvSpPr>
          <p:cNvPr id="22" name="Content Placeholder 3">
            <a:extLst>
              <a:ext uri="{FF2B5EF4-FFF2-40B4-BE49-F238E27FC236}">
                <a16:creationId xmlns:a16="http://schemas.microsoft.com/office/drawing/2014/main" id="{BBDBEF11-5A83-794A-898D-86E1BE608D8E}"/>
              </a:ext>
            </a:extLst>
          </p:cNvPr>
          <p:cNvSpPr txBox="1">
            <a:spLocks/>
          </p:cNvSpPr>
          <p:nvPr/>
        </p:nvSpPr>
        <p:spPr>
          <a:xfrm>
            <a:off x="1516393" y="4771298"/>
            <a:ext cx="1836407"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200000"/>
              </a:lnSpc>
              <a:buFont typeface="Wingdings" charset="2"/>
              <a:buNone/>
            </a:pPr>
            <a:r>
              <a:rPr lang="en-US" sz="1800" dirty="0"/>
              <a:t>Top of Funnel Event</a:t>
            </a:r>
          </a:p>
        </p:txBody>
      </p:sp>
      <p:sp>
        <p:nvSpPr>
          <p:cNvPr id="26" name="Content Placeholder 3">
            <a:extLst>
              <a:ext uri="{FF2B5EF4-FFF2-40B4-BE49-F238E27FC236}">
                <a16:creationId xmlns:a16="http://schemas.microsoft.com/office/drawing/2014/main" id="{0275224E-ABE7-2244-814F-09100F271D91}"/>
              </a:ext>
            </a:extLst>
          </p:cNvPr>
          <p:cNvSpPr txBox="1">
            <a:spLocks/>
          </p:cNvSpPr>
          <p:nvPr/>
        </p:nvSpPr>
        <p:spPr>
          <a:xfrm>
            <a:off x="7182253" y="3764546"/>
            <a:ext cx="1524000" cy="11168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 </a:t>
            </a:r>
            <a:r>
              <a:rPr lang="en-US" sz="1800" b="1" i="1" u="sng" dirty="0"/>
              <a:t>Participant</a:t>
            </a:r>
          </a:p>
        </p:txBody>
      </p:sp>
      <p:cxnSp>
        <p:nvCxnSpPr>
          <p:cNvPr id="20" name="Straight Arrow Connector 19">
            <a:extLst>
              <a:ext uri="{FF2B5EF4-FFF2-40B4-BE49-F238E27FC236}">
                <a16:creationId xmlns:a16="http://schemas.microsoft.com/office/drawing/2014/main" id="{4BEF009B-0149-AC4C-93BC-B8621AEF5DED}"/>
              </a:ext>
            </a:extLst>
          </p:cNvPr>
          <p:cNvCxnSpPr>
            <a:cxnSpLocks/>
          </p:cNvCxnSpPr>
          <p:nvPr/>
        </p:nvCxnSpPr>
        <p:spPr>
          <a:xfrm flipH="1" flipV="1">
            <a:off x="5362791" y="4232589"/>
            <a:ext cx="1200520" cy="1042808"/>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6BB22DB0-86B3-4C4E-B523-1A5FFD4A6B67}"/>
              </a:ext>
            </a:extLst>
          </p:cNvPr>
          <p:cNvSpPr txBox="1">
            <a:spLocks/>
          </p:cNvSpPr>
          <p:nvPr/>
        </p:nvSpPr>
        <p:spPr>
          <a:xfrm>
            <a:off x="5931675" y="5178664"/>
            <a:ext cx="1524000" cy="11168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 </a:t>
            </a:r>
            <a:r>
              <a:rPr lang="en-US" sz="1800" b="1" i="1" u="sng" dirty="0"/>
              <a:t>Applicant</a:t>
            </a:r>
          </a:p>
        </p:txBody>
      </p:sp>
    </p:spTree>
    <p:extLst>
      <p:ext uri="{BB962C8B-B14F-4D97-AF65-F5344CB8AC3E}">
        <p14:creationId xmlns:p14="http://schemas.microsoft.com/office/powerpoint/2010/main" val="246169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Graphs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023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9C68151-4A5B-9244-8BB0-C0E175368F61}"/>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BEA2B6AC-04D6-F540-ADF8-65719A360352}"/>
              </a:ext>
            </a:extLst>
          </p:cNvPr>
          <p:cNvSpPr/>
          <p:nvPr/>
        </p:nvSpPr>
        <p:spPr>
          <a:xfrm rot="5400000">
            <a:off x="3998097" y="-3757501"/>
            <a:ext cx="1217219"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descr="A picture containing umbrella, people, colorful, open&#10;&#10;Description automatically generated">
            <a:extLst>
              <a:ext uri="{FF2B5EF4-FFF2-40B4-BE49-F238E27FC236}">
                <a16:creationId xmlns:a16="http://schemas.microsoft.com/office/drawing/2014/main" id="{65A1D31C-1983-1B40-9859-D5990901A919}"/>
              </a:ext>
            </a:extLst>
          </p:cNvPr>
          <p:cNvPicPr>
            <a:picLocks noChangeAspect="1"/>
          </p:cNvPicPr>
          <p:nvPr/>
        </p:nvPicPr>
        <p:blipFill>
          <a:blip r:embed="rId3"/>
          <a:stretch>
            <a:fillRect/>
          </a:stretch>
        </p:blipFill>
        <p:spPr>
          <a:xfrm>
            <a:off x="1498600" y="469900"/>
            <a:ext cx="6146800" cy="59182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3351588"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2018-2019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1419157" y="1638392"/>
            <a:ext cx="1559310" cy="8567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538743" y="1144629"/>
            <a:ext cx="1480109" cy="108411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287343" y="968227"/>
            <a:ext cx="2039560"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Bootcamp Apps</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047212" y="4425280"/>
            <a:ext cx="213264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SLP Participants</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a:off x="6142552" y="3005707"/>
            <a:ext cx="1306725" cy="27485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326903" y="4567547"/>
            <a:ext cx="1253285" cy="121721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228600" y="5630631"/>
            <a:ext cx="2827343"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Bootcamp Participants</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5409171" y="5114962"/>
            <a:ext cx="524244" cy="92355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409170" y="5976102"/>
            <a:ext cx="257969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Participants</a:t>
            </a:r>
          </a:p>
        </p:txBody>
      </p:sp>
      <p:sp>
        <p:nvSpPr>
          <p:cNvPr id="25" name="Content Placeholder 3">
            <a:extLst>
              <a:ext uri="{FF2B5EF4-FFF2-40B4-BE49-F238E27FC236}">
                <a16:creationId xmlns:a16="http://schemas.microsoft.com/office/drawing/2014/main" id="{520B2078-EF05-B644-B2DF-852CD4EA6AD6}"/>
              </a:ext>
            </a:extLst>
          </p:cNvPr>
          <p:cNvSpPr txBox="1">
            <a:spLocks/>
          </p:cNvSpPr>
          <p:nvPr/>
        </p:nvSpPr>
        <p:spPr>
          <a:xfrm>
            <a:off x="6211469" y="529616"/>
            <a:ext cx="2039560"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Apps</a:t>
            </a:r>
          </a:p>
        </p:txBody>
      </p:sp>
      <p:sp>
        <p:nvSpPr>
          <p:cNvPr id="27" name="Content Placeholder 3">
            <a:extLst>
              <a:ext uri="{FF2B5EF4-FFF2-40B4-BE49-F238E27FC236}">
                <a16:creationId xmlns:a16="http://schemas.microsoft.com/office/drawing/2014/main" id="{13712C54-B3E2-9146-ADAD-AC1176BB7B51}"/>
              </a:ext>
            </a:extLst>
          </p:cNvPr>
          <p:cNvSpPr txBox="1">
            <a:spLocks/>
          </p:cNvSpPr>
          <p:nvPr/>
        </p:nvSpPr>
        <p:spPr>
          <a:xfrm>
            <a:off x="7539943" y="2414398"/>
            <a:ext cx="1465811"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 Apps</a:t>
            </a:r>
          </a:p>
        </p:txBody>
      </p:sp>
      <p:cxnSp>
        <p:nvCxnSpPr>
          <p:cNvPr id="31" name="Straight Arrow Connector 30">
            <a:extLst>
              <a:ext uri="{FF2B5EF4-FFF2-40B4-BE49-F238E27FC236}">
                <a16:creationId xmlns:a16="http://schemas.microsoft.com/office/drawing/2014/main" id="{7D01654F-C207-DA47-A0EB-440C7B873722}"/>
              </a:ext>
            </a:extLst>
          </p:cNvPr>
          <p:cNvCxnSpPr>
            <a:cxnSpLocks/>
          </p:cNvCxnSpPr>
          <p:nvPr/>
        </p:nvCxnSpPr>
        <p:spPr>
          <a:xfrm flipH="1" flipV="1">
            <a:off x="6276922" y="4567547"/>
            <a:ext cx="741930" cy="6294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3" name="Content Placeholder 3">
            <a:extLst>
              <a:ext uri="{FF2B5EF4-FFF2-40B4-BE49-F238E27FC236}">
                <a16:creationId xmlns:a16="http://schemas.microsoft.com/office/drawing/2014/main" id="{0ADD6148-852E-DA49-9E81-1020413798B6}"/>
              </a:ext>
            </a:extLst>
          </p:cNvPr>
          <p:cNvSpPr txBox="1">
            <a:spLocks/>
          </p:cNvSpPr>
          <p:nvPr/>
        </p:nvSpPr>
        <p:spPr>
          <a:xfrm>
            <a:off x="2406346" y="1725150"/>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(41.6%)</a:t>
            </a:r>
          </a:p>
        </p:txBody>
      </p:sp>
      <p:sp>
        <p:nvSpPr>
          <p:cNvPr id="34" name="Content Placeholder 3">
            <a:extLst>
              <a:ext uri="{FF2B5EF4-FFF2-40B4-BE49-F238E27FC236}">
                <a16:creationId xmlns:a16="http://schemas.microsoft.com/office/drawing/2014/main" id="{C660DBF4-97BD-9C42-85D4-CCE24DE4CC69}"/>
              </a:ext>
            </a:extLst>
          </p:cNvPr>
          <p:cNvSpPr txBox="1">
            <a:spLocks/>
          </p:cNvSpPr>
          <p:nvPr/>
        </p:nvSpPr>
        <p:spPr>
          <a:xfrm>
            <a:off x="5158486" y="1228742"/>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(29.7%)</a:t>
            </a:r>
          </a:p>
        </p:txBody>
      </p:sp>
      <p:sp>
        <p:nvSpPr>
          <p:cNvPr id="35" name="Content Placeholder 3">
            <a:extLst>
              <a:ext uri="{FF2B5EF4-FFF2-40B4-BE49-F238E27FC236}">
                <a16:creationId xmlns:a16="http://schemas.microsoft.com/office/drawing/2014/main" id="{AF7FA58E-5329-A542-82C0-25C2439FA602}"/>
              </a:ext>
            </a:extLst>
          </p:cNvPr>
          <p:cNvSpPr txBox="1">
            <a:spLocks/>
          </p:cNvSpPr>
          <p:nvPr/>
        </p:nvSpPr>
        <p:spPr>
          <a:xfrm>
            <a:off x="4769760" y="5537231"/>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(45.0%)</a:t>
            </a:r>
          </a:p>
        </p:txBody>
      </p:sp>
      <p:sp>
        <p:nvSpPr>
          <p:cNvPr id="36" name="Content Placeholder 3">
            <a:extLst>
              <a:ext uri="{FF2B5EF4-FFF2-40B4-BE49-F238E27FC236}">
                <a16:creationId xmlns:a16="http://schemas.microsoft.com/office/drawing/2014/main" id="{EEF62587-379F-3B4A-8F88-F0CD17DAD232}"/>
              </a:ext>
            </a:extLst>
          </p:cNvPr>
          <p:cNvSpPr txBox="1">
            <a:spLocks/>
          </p:cNvSpPr>
          <p:nvPr/>
        </p:nvSpPr>
        <p:spPr>
          <a:xfrm>
            <a:off x="3054498" y="5023421"/>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(17.7%)</a:t>
            </a:r>
          </a:p>
        </p:txBody>
      </p:sp>
      <p:sp>
        <p:nvSpPr>
          <p:cNvPr id="37" name="Content Placeholder 3">
            <a:extLst>
              <a:ext uri="{FF2B5EF4-FFF2-40B4-BE49-F238E27FC236}">
                <a16:creationId xmlns:a16="http://schemas.microsoft.com/office/drawing/2014/main" id="{8039CB3C-1274-CA43-95A3-049D3B7CCA94}"/>
              </a:ext>
            </a:extLst>
          </p:cNvPr>
          <p:cNvSpPr txBox="1">
            <a:spLocks/>
          </p:cNvSpPr>
          <p:nvPr/>
        </p:nvSpPr>
        <p:spPr>
          <a:xfrm>
            <a:off x="6350618" y="3471539"/>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(21.9%)</a:t>
            </a:r>
          </a:p>
        </p:txBody>
      </p:sp>
    </p:spTree>
    <p:extLst>
      <p:ext uri="{BB962C8B-B14F-4D97-AF65-F5344CB8AC3E}">
        <p14:creationId xmlns:p14="http://schemas.microsoft.com/office/powerpoint/2010/main" val="1502388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9C68151-4A5B-9244-8BB0-C0E175368F61}"/>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BEA2B6AC-04D6-F540-ADF8-65719A360352}"/>
              </a:ext>
            </a:extLst>
          </p:cNvPr>
          <p:cNvSpPr/>
          <p:nvPr/>
        </p:nvSpPr>
        <p:spPr>
          <a:xfrm rot="5400000">
            <a:off x="3998097" y="-3757501"/>
            <a:ext cx="1217219"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umbrella, colorful, people, different&#10;&#10;Description automatically generated">
            <a:extLst>
              <a:ext uri="{FF2B5EF4-FFF2-40B4-BE49-F238E27FC236}">
                <a16:creationId xmlns:a16="http://schemas.microsoft.com/office/drawing/2014/main" id="{75B7E827-D78A-3841-A25B-98D12771AB4F}"/>
              </a:ext>
            </a:extLst>
          </p:cNvPr>
          <p:cNvPicPr>
            <a:picLocks noChangeAspect="1"/>
          </p:cNvPicPr>
          <p:nvPr/>
        </p:nvPicPr>
        <p:blipFill>
          <a:blip r:embed="rId3"/>
          <a:stretch>
            <a:fillRect/>
          </a:stretch>
        </p:blipFill>
        <p:spPr>
          <a:xfrm>
            <a:off x="1201916" y="624166"/>
            <a:ext cx="6809579" cy="5759826"/>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3351588"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2019-2020</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1485696" y="1569142"/>
            <a:ext cx="1534388" cy="102895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538743" y="1144629"/>
            <a:ext cx="1480109" cy="108411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112725" y="955593"/>
            <a:ext cx="2039560"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Bootcamp Apps</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000627" y="5026558"/>
            <a:ext cx="213264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SLP Participants</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a:off x="6503776" y="2476894"/>
            <a:ext cx="1036167" cy="55945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371996" y="4587109"/>
            <a:ext cx="1362834" cy="10435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373285" y="5576741"/>
            <a:ext cx="2827343"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Bootcamp Participants</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V="1">
            <a:off x="5371667" y="4895227"/>
            <a:ext cx="524245" cy="89805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4852704" y="5736952"/>
            <a:ext cx="257969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Participants</a:t>
            </a:r>
          </a:p>
        </p:txBody>
      </p:sp>
      <p:sp>
        <p:nvSpPr>
          <p:cNvPr id="25" name="Content Placeholder 3">
            <a:extLst>
              <a:ext uri="{FF2B5EF4-FFF2-40B4-BE49-F238E27FC236}">
                <a16:creationId xmlns:a16="http://schemas.microsoft.com/office/drawing/2014/main" id="{520B2078-EF05-B644-B2DF-852CD4EA6AD6}"/>
              </a:ext>
            </a:extLst>
          </p:cNvPr>
          <p:cNvSpPr txBox="1">
            <a:spLocks/>
          </p:cNvSpPr>
          <p:nvPr/>
        </p:nvSpPr>
        <p:spPr>
          <a:xfrm>
            <a:off x="6211469" y="529616"/>
            <a:ext cx="2039560"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Sprint Apps</a:t>
            </a:r>
          </a:p>
        </p:txBody>
      </p:sp>
      <p:sp>
        <p:nvSpPr>
          <p:cNvPr id="27" name="Content Placeholder 3">
            <a:extLst>
              <a:ext uri="{FF2B5EF4-FFF2-40B4-BE49-F238E27FC236}">
                <a16:creationId xmlns:a16="http://schemas.microsoft.com/office/drawing/2014/main" id="{13712C54-B3E2-9146-ADAD-AC1176BB7B51}"/>
              </a:ext>
            </a:extLst>
          </p:cNvPr>
          <p:cNvSpPr txBox="1">
            <a:spLocks/>
          </p:cNvSpPr>
          <p:nvPr/>
        </p:nvSpPr>
        <p:spPr>
          <a:xfrm>
            <a:off x="7519000" y="1931058"/>
            <a:ext cx="1465811"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 Apps</a:t>
            </a:r>
          </a:p>
        </p:txBody>
      </p:sp>
      <p:cxnSp>
        <p:nvCxnSpPr>
          <p:cNvPr id="31" name="Straight Arrow Connector 30">
            <a:extLst>
              <a:ext uri="{FF2B5EF4-FFF2-40B4-BE49-F238E27FC236}">
                <a16:creationId xmlns:a16="http://schemas.microsoft.com/office/drawing/2014/main" id="{7D01654F-C207-DA47-A0EB-440C7B873722}"/>
              </a:ext>
            </a:extLst>
          </p:cNvPr>
          <p:cNvCxnSpPr>
            <a:cxnSpLocks/>
          </p:cNvCxnSpPr>
          <p:nvPr/>
        </p:nvCxnSpPr>
        <p:spPr>
          <a:xfrm flipH="1" flipV="1">
            <a:off x="6477001" y="4567547"/>
            <a:ext cx="754248" cy="53174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3" name="Content Placeholder 3">
            <a:extLst>
              <a:ext uri="{FF2B5EF4-FFF2-40B4-BE49-F238E27FC236}">
                <a16:creationId xmlns:a16="http://schemas.microsoft.com/office/drawing/2014/main" id="{067C0725-F6D4-C041-9AFB-AEE64749CE8C}"/>
              </a:ext>
            </a:extLst>
          </p:cNvPr>
          <p:cNvSpPr txBox="1">
            <a:spLocks/>
          </p:cNvSpPr>
          <p:nvPr/>
        </p:nvSpPr>
        <p:spPr>
          <a:xfrm>
            <a:off x="2303647" y="1686684"/>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(36.2%)</a:t>
            </a:r>
          </a:p>
        </p:txBody>
      </p:sp>
      <p:sp>
        <p:nvSpPr>
          <p:cNvPr id="34" name="Content Placeholder 3">
            <a:extLst>
              <a:ext uri="{FF2B5EF4-FFF2-40B4-BE49-F238E27FC236}">
                <a16:creationId xmlns:a16="http://schemas.microsoft.com/office/drawing/2014/main" id="{3486A6F9-3151-A345-AD68-5F5B12189DD0}"/>
              </a:ext>
            </a:extLst>
          </p:cNvPr>
          <p:cNvSpPr txBox="1">
            <a:spLocks/>
          </p:cNvSpPr>
          <p:nvPr/>
        </p:nvSpPr>
        <p:spPr>
          <a:xfrm>
            <a:off x="5141716" y="1099711"/>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(31.4%)</a:t>
            </a:r>
          </a:p>
        </p:txBody>
      </p:sp>
      <p:sp>
        <p:nvSpPr>
          <p:cNvPr id="35" name="Content Placeholder 3">
            <a:extLst>
              <a:ext uri="{FF2B5EF4-FFF2-40B4-BE49-F238E27FC236}">
                <a16:creationId xmlns:a16="http://schemas.microsoft.com/office/drawing/2014/main" id="{7AC8EC4B-27D1-E449-BADE-49DE75A5F68B}"/>
              </a:ext>
            </a:extLst>
          </p:cNvPr>
          <p:cNvSpPr txBox="1">
            <a:spLocks/>
          </p:cNvSpPr>
          <p:nvPr/>
        </p:nvSpPr>
        <p:spPr>
          <a:xfrm>
            <a:off x="7413473" y="3101618"/>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(20.4%)</a:t>
            </a:r>
          </a:p>
        </p:txBody>
      </p:sp>
      <p:sp>
        <p:nvSpPr>
          <p:cNvPr id="36" name="Content Placeholder 3">
            <a:extLst>
              <a:ext uri="{FF2B5EF4-FFF2-40B4-BE49-F238E27FC236}">
                <a16:creationId xmlns:a16="http://schemas.microsoft.com/office/drawing/2014/main" id="{1CD92399-494F-714C-B5CC-A0FB45D5BFF0}"/>
              </a:ext>
            </a:extLst>
          </p:cNvPr>
          <p:cNvSpPr txBox="1">
            <a:spLocks/>
          </p:cNvSpPr>
          <p:nvPr/>
        </p:nvSpPr>
        <p:spPr>
          <a:xfrm>
            <a:off x="3576164" y="5320691"/>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(29.6%)</a:t>
            </a:r>
          </a:p>
        </p:txBody>
      </p:sp>
      <p:sp>
        <p:nvSpPr>
          <p:cNvPr id="37" name="Content Placeholder 3">
            <a:extLst>
              <a:ext uri="{FF2B5EF4-FFF2-40B4-BE49-F238E27FC236}">
                <a16:creationId xmlns:a16="http://schemas.microsoft.com/office/drawing/2014/main" id="{493526EE-3439-3B4C-B880-38779C7B748A}"/>
              </a:ext>
            </a:extLst>
          </p:cNvPr>
          <p:cNvSpPr txBox="1">
            <a:spLocks/>
          </p:cNvSpPr>
          <p:nvPr/>
        </p:nvSpPr>
        <p:spPr>
          <a:xfrm>
            <a:off x="5878848" y="5446783"/>
            <a:ext cx="794054" cy="256050"/>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Wingdings" charset="2"/>
              <a:buNone/>
            </a:pPr>
            <a:r>
              <a:rPr lang="en-US" sz="1200" dirty="0">
                <a:solidFill>
                  <a:schemeClr val="tx1"/>
                </a:solidFill>
              </a:rPr>
              <a:t>(38.8%)</a:t>
            </a:r>
          </a:p>
        </p:txBody>
      </p:sp>
    </p:spTree>
    <p:extLst>
      <p:ext uri="{BB962C8B-B14F-4D97-AF65-F5344CB8AC3E}">
        <p14:creationId xmlns:p14="http://schemas.microsoft.com/office/powerpoint/2010/main" val="3319771998"/>
      </p:ext>
    </p:extLst>
  </p:cSld>
  <p:clrMapOvr>
    <a:masterClrMapping/>
  </p:clrMapOvr>
</p:sld>
</file>

<file path=ppt/theme/theme1.xml><?xml version="1.0" encoding="utf-8"?>
<a:theme xmlns:a="http://schemas.openxmlformats.org/drawingml/2006/main" name="ei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64189</TotalTime>
  <Words>1124</Words>
  <Application>Microsoft Macintosh PowerPoint</Application>
  <PresentationFormat>On-screen Show (4:3)</PresentationFormat>
  <Paragraphs>297</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Fugue</vt:lpstr>
      <vt:lpstr>Gotham Book</vt:lpstr>
      <vt:lpstr>Gotham-Book</vt:lpstr>
      <vt:lpstr>Wingdings</vt:lpstr>
      <vt:lpstr>ei_template</vt:lpstr>
      <vt:lpstr>Pipeline Project An analysis of the program funnel</vt:lpstr>
      <vt:lpstr>Overview</vt:lpstr>
      <vt:lpstr>Funnel</vt:lpstr>
      <vt:lpstr>Assumptions/Notes</vt:lpstr>
      <vt:lpstr>Methodology</vt:lpstr>
      <vt:lpstr>How to read the graphs</vt:lpstr>
      <vt:lpstr>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Most Interesting Findings</vt:lpstr>
      <vt:lpstr>Data Cleanup Recs</vt:lpstr>
      <vt:lpstr>Color Legend</vt:lpstr>
      <vt:lpstr>What is Adjacency?</vt:lpstr>
    </vt:vector>
  </TitlesOfParts>
  <Company>NYU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Frank Rimalovski</dc:creator>
  <cp:lastModifiedBy>Graham Harris</cp:lastModifiedBy>
  <cp:revision>2051</cp:revision>
  <cp:lastPrinted>2019-02-22T16:01:32Z</cp:lastPrinted>
  <dcterms:created xsi:type="dcterms:W3CDTF">2010-12-14T15:33:10Z</dcterms:created>
  <dcterms:modified xsi:type="dcterms:W3CDTF">2021-08-25T19:54:45Z</dcterms:modified>
</cp:coreProperties>
</file>